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C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99F8B-9264-4359-9D35-E9C33E440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FC65C7-9895-4E07-8689-222D4DD43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C0E2F6-ECD2-4685-B3CA-480795E6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0257AF-6D1F-4DD4-B264-AC0D26B1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EB5C0-1F9B-46D4-BC24-D3DEEA67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03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FBD17-7B44-4BE1-8AB0-0B7D9163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0FBC0E-32AF-469F-8315-085CBBFB0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D0C7D-0EB9-4DA6-8C7C-10E0E192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4B1380-DF17-46DC-B68A-E897D15B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F174AB-9EE2-4385-BE89-2C6C2CC4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4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641BAB-3248-4C2A-B840-E3EC382AB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9EA303-4CD1-40C6-87DD-4FDDBE6E0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8AC913-C5FD-435B-97AA-0DA61762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FE0C56-A0B1-409F-B8F2-F1509635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5CDE4-C739-4C11-BB9E-10D27DC1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0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D8C4E-3985-4E1B-B532-5FE80A2C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DB74A5-7C21-4A68-AFD5-543006E9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4148A-136C-46EA-8916-62870A2C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8D3127-E504-40A6-9DAB-2213D198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F482A9-7714-496E-88CD-AED591D9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19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D7AD6-B9E1-4C5E-94AF-47BD2534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41AD5B-B855-4003-BCEC-E421804A9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301B85-1370-41C7-85B3-69E8CA62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2DF99-3D44-4A61-8942-A67D43F9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57516-B968-4084-85B1-385CED48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28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CD2A4-21A1-48EA-BB7D-CBD50B436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4E67A-11AA-45B5-B475-F986C924C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E89C29-B405-4B05-A6F7-B0CBBB93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66A0DF-084D-4EC9-B019-F497ADBA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A35A2F-E985-4E25-97D8-27AF6403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41A2F4-4557-4C3B-B5DD-937E54A9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58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FB47A-AA12-496F-9157-09018462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88E088-F356-4D13-A951-BB7EA8911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9A7B4A-B082-4106-8CB7-9EF1F0A6D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5BECADC-0267-4EE6-AFFA-DC29C03A5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E41718-C1BA-45A9-960A-CF9D6CB90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98DF99-B8F8-4264-BFE7-3491AB8FD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E3DB64B-EB31-441F-B0C9-07EC8AD0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FC2F18B-8923-4D8A-B1A8-BE763993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7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87E2B-F0AF-4233-BE30-75C6CD97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D053277-C236-460C-83AD-A642F419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5CF29F-BD1F-46D2-AF19-55DD3E80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6821FD-661F-4595-B193-B836C65E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48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D8CED4-343E-48D9-BCE8-D39552A9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F0DA577-64C3-4EC4-BA6F-4C1C365E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F7CEBE-9CEB-4709-A0CD-6A00B20F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50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2262B-C323-426F-8ADD-4E1094F53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11B964-741C-4146-9CD0-501552D1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E751BB-54F7-42BB-AD64-D59A52A1A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C9AC13-8248-493E-9275-BEA95D0A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2A19B2-3DC5-4DE8-A1A3-289F8AAC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057F65-6D8D-44FC-8882-6A186940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63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6BC76-87FD-4021-B407-7F747DF7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B9287E-0E62-4B92-A18E-A1A4629B1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FC8AF8-EA1D-4216-8861-DCAEB35B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D14BF7-6C71-49A2-B0E0-4CE0882F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BFB5F1-C2E1-41F0-998C-84C3F24A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FC978E-B24A-48C1-A693-94AAB45B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08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AE3AFB3-19A0-47CF-ADDF-2F5EC01B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6E97E0-BAD1-47CE-ABD9-C17FDCEA0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F4447A-3D2F-4964-9AD3-D73F73674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69F3-7648-4E6C-B216-50DC89FE69B1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0ED15E-EBAC-46ED-A732-B7F68280C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D532C0-9D49-4A20-9090-3EDE0CF7B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97B1-005A-4AC6-8381-C495C39AEF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7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OhYVXa" TargetMode="External"/><Relationship Id="rId2" Type="http://schemas.openxmlformats.org/officeDocument/2006/relationships/hyperlink" Target="https://mega.nz/folder/Lx0RAKLB#9RTKHtkOUMIkuehaNYvhD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E0067-1B93-492A-86DC-8C0FCD871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186" y="1998128"/>
            <a:ext cx="9144000" cy="1168545"/>
          </a:xfrm>
        </p:spPr>
        <p:txBody>
          <a:bodyPr>
            <a:normAutofit/>
          </a:bodyPr>
          <a:lstStyle/>
          <a:p>
            <a:r>
              <a:rPr lang="tr-TR" sz="7200" b="1" u="sng" dirty="0"/>
              <a:t>IRU-</a:t>
            </a:r>
            <a:r>
              <a:rPr lang="tr-TR" sz="7200" b="1" u="sng" dirty="0" err="1"/>
              <a:t>Lehrkraft</a:t>
            </a:r>
            <a:endParaRPr lang="de-DE" sz="7200" b="1" u="sng" dirty="0"/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389419FD-8107-4303-BE0C-2EC47013B7E7}"/>
              </a:ext>
            </a:extLst>
          </p:cNvPr>
          <p:cNvSpPr/>
          <p:nvPr/>
        </p:nvSpPr>
        <p:spPr>
          <a:xfrm>
            <a:off x="2901470" y="229825"/>
            <a:ext cx="2854036" cy="1370518"/>
          </a:xfrm>
          <a:prstGeom prst="wedgeEllipseCallout">
            <a:avLst>
              <a:gd name="adj1" fmla="val -67973"/>
              <a:gd name="adj2" fmla="val 4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>
                <a:solidFill>
                  <a:schemeClr val="tx1"/>
                </a:solidFill>
              </a:rPr>
              <a:t>Wie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werde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ich</a:t>
            </a:r>
            <a:r>
              <a:rPr lang="tr-TR" sz="2400" dirty="0">
                <a:solidFill>
                  <a:schemeClr val="tx1"/>
                </a:solidFill>
              </a:rPr>
              <a:t> IRU-</a:t>
            </a:r>
            <a:r>
              <a:rPr lang="tr-TR" sz="2400" dirty="0" err="1">
                <a:solidFill>
                  <a:schemeClr val="tx1"/>
                </a:solidFill>
              </a:rPr>
              <a:t>Lehrerin</a:t>
            </a:r>
            <a:r>
              <a:rPr lang="tr-TR" sz="2400" dirty="0">
                <a:solidFill>
                  <a:schemeClr val="tx1"/>
                </a:solidFill>
              </a:rPr>
              <a:t>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Sprechblase: oval 6">
            <a:extLst>
              <a:ext uri="{FF2B5EF4-FFF2-40B4-BE49-F238E27FC236}">
                <a16:creationId xmlns:a16="http://schemas.microsoft.com/office/drawing/2014/main" id="{480766C0-D966-4CF5-A02C-6D5760C6E174}"/>
              </a:ext>
            </a:extLst>
          </p:cNvPr>
          <p:cNvSpPr/>
          <p:nvPr/>
        </p:nvSpPr>
        <p:spPr>
          <a:xfrm flipH="1">
            <a:off x="6913423" y="229825"/>
            <a:ext cx="2854036" cy="1370518"/>
          </a:xfrm>
          <a:prstGeom prst="wedgeEllipseCallout">
            <a:avLst>
              <a:gd name="adj1" fmla="val -52924"/>
              <a:gd name="adj2" fmla="val 800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>
                <a:solidFill>
                  <a:schemeClr val="tx1"/>
                </a:solidFill>
              </a:rPr>
              <a:t>Wie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werde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ich</a:t>
            </a:r>
            <a:r>
              <a:rPr lang="tr-TR" sz="2400" dirty="0">
                <a:solidFill>
                  <a:schemeClr val="tx1"/>
                </a:solidFill>
              </a:rPr>
              <a:t> IRU-</a:t>
            </a:r>
            <a:r>
              <a:rPr lang="tr-TR" sz="2400" dirty="0" err="1">
                <a:solidFill>
                  <a:schemeClr val="tx1"/>
                </a:solidFill>
              </a:rPr>
              <a:t>Lehrer</a:t>
            </a:r>
            <a:r>
              <a:rPr lang="tr-TR" sz="2400" dirty="0">
                <a:solidFill>
                  <a:schemeClr val="tx1"/>
                </a:solidFill>
              </a:rPr>
              <a:t>?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Der Lehrer/Die Lehrerin „Ämterchen“ und „Pöstchen“">
            <a:extLst>
              <a:ext uri="{FF2B5EF4-FFF2-40B4-BE49-F238E27FC236}">
                <a16:creationId xmlns:a16="http://schemas.microsoft.com/office/drawing/2014/main" id="{8F411DF1-F16C-4CC0-8237-E3227AB8E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86688" y="651776"/>
            <a:ext cx="228967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r Lehrer/Die Lehrerin „Ämterchen“ und „Pöstchen“">
            <a:extLst>
              <a:ext uri="{FF2B5EF4-FFF2-40B4-BE49-F238E27FC236}">
                <a16:creationId xmlns:a16="http://schemas.microsoft.com/office/drawing/2014/main" id="{CB20D864-AA30-4540-9848-A2403BEA2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747026"/>
            <a:ext cx="19431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06F959F-93CD-41AC-A3E4-9B5FBBA65821}"/>
              </a:ext>
            </a:extLst>
          </p:cNvPr>
          <p:cNvSpPr/>
          <p:nvPr/>
        </p:nvSpPr>
        <p:spPr>
          <a:xfrm>
            <a:off x="819150" y="4847374"/>
            <a:ext cx="4392000" cy="9698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>
                <a:solidFill>
                  <a:schemeClr val="tx1"/>
                </a:solidFill>
              </a:rPr>
              <a:t>Ich</a:t>
            </a:r>
            <a:r>
              <a:rPr lang="tr-TR" sz="2800" b="1" dirty="0">
                <a:solidFill>
                  <a:schemeClr val="tx1"/>
                </a:solidFill>
              </a:rPr>
              <a:t> bin </a:t>
            </a:r>
            <a:r>
              <a:rPr lang="tr-TR" sz="2800" b="1" dirty="0" err="1">
                <a:solidFill>
                  <a:schemeClr val="tx1"/>
                </a:solidFill>
              </a:rPr>
              <a:t>noch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err="1">
                <a:solidFill>
                  <a:schemeClr val="tx1"/>
                </a:solidFill>
              </a:rPr>
              <a:t>keine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err="1">
                <a:solidFill>
                  <a:schemeClr val="tx1"/>
                </a:solidFill>
              </a:rPr>
              <a:t>Lehrkraft</a:t>
            </a:r>
            <a:r>
              <a:rPr lang="tr-TR" sz="2800" b="1" dirty="0">
                <a:solidFill>
                  <a:schemeClr val="tx1"/>
                </a:solidFill>
              </a:rPr>
              <a:t>.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A54237B-5225-42E5-BBCF-3B39AF3655AE}"/>
              </a:ext>
            </a:extLst>
          </p:cNvPr>
          <p:cNvSpPr/>
          <p:nvPr/>
        </p:nvSpPr>
        <p:spPr>
          <a:xfrm>
            <a:off x="6774873" y="4847374"/>
            <a:ext cx="4392000" cy="9698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>
                <a:solidFill>
                  <a:schemeClr val="tx1"/>
                </a:solidFill>
              </a:rPr>
              <a:t>Ich</a:t>
            </a:r>
            <a:r>
              <a:rPr lang="tr-TR" sz="2800" b="1" dirty="0">
                <a:solidFill>
                  <a:schemeClr val="tx1"/>
                </a:solidFill>
              </a:rPr>
              <a:t> bin </a:t>
            </a:r>
            <a:r>
              <a:rPr lang="tr-TR" sz="2800" b="1" dirty="0" err="1">
                <a:solidFill>
                  <a:schemeClr val="tx1"/>
                </a:solidFill>
              </a:rPr>
              <a:t>schon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err="1">
                <a:solidFill>
                  <a:schemeClr val="tx1"/>
                </a:solidFill>
              </a:rPr>
              <a:t>eine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err="1">
                <a:solidFill>
                  <a:schemeClr val="tx1"/>
                </a:solidFill>
              </a:rPr>
              <a:t>Lehrkraft</a:t>
            </a:r>
            <a:r>
              <a:rPr lang="tr-TR" sz="2800" b="1" dirty="0">
                <a:solidFill>
                  <a:schemeClr val="tx1"/>
                </a:solidFill>
              </a:rPr>
              <a:t>.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9" name="Pfeil: nach oben 8">
            <a:extLst>
              <a:ext uri="{FF2B5EF4-FFF2-40B4-BE49-F238E27FC236}">
                <a16:creationId xmlns:a16="http://schemas.microsoft.com/office/drawing/2014/main" id="{DDB39F27-C91E-4037-AA7D-C5617B759A43}"/>
              </a:ext>
            </a:extLst>
          </p:cNvPr>
          <p:cNvSpPr/>
          <p:nvPr/>
        </p:nvSpPr>
        <p:spPr>
          <a:xfrm rot="12792201">
            <a:off x="4428259" y="3106236"/>
            <a:ext cx="698597" cy="1728000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nach oben 13">
            <a:extLst>
              <a:ext uri="{FF2B5EF4-FFF2-40B4-BE49-F238E27FC236}">
                <a16:creationId xmlns:a16="http://schemas.microsoft.com/office/drawing/2014/main" id="{088CE198-ED37-44C0-A4F3-0EB55BE64B0F}"/>
              </a:ext>
            </a:extLst>
          </p:cNvPr>
          <p:cNvSpPr/>
          <p:nvPr/>
        </p:nvSpPr>
        <p:spPr>
          <a:xfrm rot="8807799" flipH="1">
            <a:off x="6835488" y="3106237"/>
            <a:ext cx="698597" cy="1728000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Emine Yiğit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8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12" grpId="0" animBg="1"/>
      <p:bldP spid="9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 bin schon eine Lehrkraft.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660F3A20-27B8-4C5A-8DAD-6157D3F4D39C}"/>
              </a:ext>
            </a:extLst>
          </p:cNvPr>
          <p:cNvGrpSpPr/>
          <p:nvPr/>
        </p:nvGrpSpPr>
        <p:grpSpPr>
          <a:xfrm>
            <a:off x="941295" y="1491067"/>
            <a:ext cx="6300000" cy="4127487"/>
            <a:chOff x="2259106" y="1431363"/>
            <a:chExt cx="6300000" cy="4127487"/>
          </a:xfrm>
        </p:grpSpPr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200527E4-CCF0-4B1E-AD6A-0EBEEE5DC817}"/>
                </a:ext>
              </a:extLst>
            </p:cNvPr>
            <p:cNvSpPr/>
            <p:nvPr/>
          </p:nvSpPr>
          <p:spPr>
            <a:xfrm>
              <a:off x="2259106" y="1431363"/>
              <a:ext cx="6300000" cy="4127487"/>
            </a:xfrm>
            <a:prstGeom prst="roundRect">
              <a:avLst>
                <a:gd name="adj" fmla="val 2478"/>
              </a:avLst>
            </a:prstGeom>
            <a:solidFill>
              <a:srgbClr val="70AD47">
                <a:alpha val="50196"/>
              </a:srgbClr>
            </a:solidFill>
            <a:ln w="28575">
              <a:solidFill>
                <a:srgbClr val="70AD47"/>
              </a:solidFill>
            </a:ln>
            <a:effectLst>
              <a:outerShdw blurRad="127000" dist="38100" dir="2700000" algn="tl" rotWithShape="0">
                <a:schemeClr val="tx1">
                  <a:alpha val="6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57F58D4D-6456-4D26-B9C9-3B6BEB4F1D2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71165" y="1541201"/>
              <a:ext cx="6048000" cy="3885435"/>
              <a:chOff x="2371165" y="1541200"/>
              <a:chExt cx="7449670" cy="4785930"/>
            </a:xfrm>
            <a:solidFill>
              <a:schemeClr val="bg1"/>
            </a:solidFill>
          </p:grpSpPr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BB93E6A1-E95B-482D-8C30-5CC5767A2A8E}"/>
                  </a:ext>
                </a:extLst>
              </p:cNvPr>
              <p:cNvSpPr/>
              <p:nvPr/>
            </p:nvSpPr>
            <p:spPr>
              <a:xfrm>
                <a:off x="2371165" y="1541200"/>
                <a:ext cx="7449670" cy="1368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Teilnahme</a:t>
                </a:r>
                <a:r>
                  <a: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br>
                  <a: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</a:t>
                </a:r>
                <a:endPara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Zertifikatskurs</a:t>
                </a:r>
                <a:r>
                  <a:rPr kumimoji="0" lang="tr-TR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/ </a:t>
                </a:r>
                <a:r>
                  <a: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Qualifikationsmaß</a:t>
                </a:r>
                <a:r>
                  <a:rPr kumimoji="0" lang="tr-TR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nahme</a:t>
                </a:r>
                <a:endPara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ECB3B079-56F5-45B4-B86C-8A23BF9DB901}"/>
                  </a:ext>
                </a:extLst>
              </p:cNvPr>
              <p:cNvSpPr/>
              <p:nvPr/>
            </p:nvSpPr>
            <p:spPr>
              <a:xfrm>
                <a:off x="2371165" y="3260554"/>
                <a:ext cx="7449670" cy="219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Grundschule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Halbjahr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Sek. I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Sek. II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Schuljahre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2x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Berufskolleg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Schuljahre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2x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782888" algn="l"/>
                  </a:tabLst>
                  <a:defRPr/>
                </a:pPr>
                <a:endPara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782888" algn="l"/>
                  </a:tabLst>
                  <a:defRPr/>
                </a:pPr>
                <a:endPara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782888" algn="l"/>
                  </a:tabLst>
                  <a:defRPr/>
                </a:pPr>
                <a:endPara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EC35F57A-AFBA-46E5-971E-BB418B18CAA4}"/>
                  </a:ext>
                </a:extLst>
              </p:cNvPr>
              <p:cNvSpPr/>
              <p:nvPr/>
            </p:nvSpPr>
            <p:spPr>
              <a:xfrm>
                <a:off x="2371165" y="5807908"/>
                <a:ext cx="7449670" cy="51922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120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Zertifikat</a:t>
                </a:r>
              </a:p>
            </p:txBody>
          </p:sp>
          <p:sp>
            <p:nvSpPr>
              <p:cNvPr id="23" name="Pfeil: Fünfeck 22">
                <a:extLst>
                  <a:ext uri="{FF2B5EF4-FFF2-40B4-BE49-F238E27FC236}">
                    <a16:creationId xmlns:a16="http://schemas.microsoft.com/office/drawing/2014/main" id="{555569E3-B305-428A-8834-B94FF050F184}"/>
                  </a:ext>
                </a:extLst>
              </p:cNvPr>
              <p:cNvSpPr/>
              <p:nvPr/>
            </p:nvSpPr>
            <p:spPr>
              <a:xfrm rot="5400000">
                <a:off x="5934000" y="2279200"/>
                <a:ext cx="324000" cy="1584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Pfeil: Fünfeck 23">
                <a:extLst>
                  <a:ext uri="{FF2B5EF4-FFF2-40B4-BE49-F238E27FC236}">
                    <a16:creationId xmlns:a16="http://schemas.microsoft.com/office/drawing/2014/main" id="{B6D62F29-1B8C-4994-8519-3AEA9358AC4E}"/>
                  </a:ext>
                </a:extLst>
              </p:cNvPr>
              <p:cNvSpPr/>
              <p:nvPr/>
            </p:nvSpPr>
            <p:spPr>
              <a:xfrm rot="5400000">
                <a:off x="5934000" y="4826554"/>
                <a:ext cx="324000" cy="1584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F454CA54-5682-4498-B7F6-E40950915403}"/>
              </a:ext>
            </a:extLst>
          </p:cNvPr>
          <p:cNvSpPr/>
          <p:nvPr/>
        </p:nvSpPr>
        <p:spPr>
          <a:xfrm>
            <a:off x="915241" y="2992048"/>
            <a:ext cx="6372000" cy="977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17DD49A-C5F2-4619-984D-51E988DDFE78}"/>
              </a:ext>
            </a:extLst>
          </p:cNvPr>
          <p:cNvGrpSpPr/>
          <p:nvPr/>
        </p:nvGrpSpPr>
        <p:grpSpPr>
          <a:xfrm>
            <a:off x="7287241" y="2857545"/>
            <a:ext cx="2516045" cy="1330728"/>
            <a:chOff x="9371558" y="3384992"/>
            <a:chExt cx="2516045" cy="1330728"/>
          </a:xfrm>
        </p:grpSpPr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E025A04B-A0B8-4EBE-9331-0BB0D9F5F94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1558" y="3546389"/>
              <a:ext cx="644045" cy="6625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E069775F-88FE-482E-B84F-F97C8656DEFD}"/>
                </a:ext>
              </a:extLst>
            </p:cNvPr>
            <p:cNvSpPr/>
            <p:nvPr/>
          </p:nvSpPr>
          <p:spPr>
            <a:xfrm>
              <a:off x="10015603" y="3707720"/>
              <a:ext cx="1872000" cy="100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Lehrerlaubnis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</a:t>
              </a: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Idschaza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57A16A2A-D100-477D-BD5A-3D64DB092264}"/>
                </a:ext>
              </a:extLst>
            </p:cNvPr>
            <p:cNvSpPr/>
            <p:nvPr/>
          </p:nvSpPr>
          <p:spPr>
            <a:xfrm>
              <a:off x="10015603" y="3384992"/>
              <a:ext cx="1872000" cy="3240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Erforderlich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66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E0067-1B93-492A-86DC-8C0FCD871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894" y="-85920"/>
            <a:ext cx="9144000" cy="1168545"/>
          </a:xfrm>
        </p:spPr>
        <p:txBody>
          <a:bodyPr>
            <a:normAutofit/>
          </a:bodyPr>
          <a:lstStyle/>
          <a:p>
            <a:r>
              <a:rPr lang="tr-TR" sz="5400" b="1" u="sng" spc="400" dirty="0"/>
              <a:t>IRU-</a:t>
            </a:r>
            <a:r>
              <a:rPr lang="tr-TR" sz="5400" b="1" u="sng" spc="400" dirty="0" err="1"/>
              <a:t>Lehrkraft</a:t>
            </a:r>
            <a:endParaRPr lang="de-DE" sz="5400" b="1" u="sng" spc="4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0592454" y="652559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290CEAC9-99D5-4C40-BE54-38FE3045D0CA}"/>
              </a:ext>
            </a:extLst>
          </p:cNvPr>
          <p:cNvGrpSpPr/>
          <p:nvPr/>
        </p:nvGrpSpPr>
        <p:grpSpPr>
          <a:xfrm>
            <a:off x="152400" y="71689"/>
            <a:ext cx="11990779" cy="6426194"/>
            <a:chOff x="152400" y="71689"/>
            <a:chExt cx="11990779" cy="6426194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E2832A60-66BA-4BB3-AD54-8C64471CBA83}"/>
                </a:ext>
              </a:extLst>
            </p:cNvPr>
            <p:cNvGrpSpPr/>
            <p:nvPr/>
          </p:nvGrpSpPr>
          <p:grpSpPr>
            <a:xfrm>
              <a:off x="152400" y="102795"/>
              <a:ext cx="10240895" cy="6395088"/>
              <a:chOff x="152400" y="102795"/>
              <a:chExt cx="10240895" cy="6395088"/>
            </a:xfrm>
          </p:grpSpPr>
          <p:grpSp>
            <p:nvGrpSpPr>
              <p:cNvPr id="3" name="Gruppieren 2">
                <a:extLst>
                  <a:ext uri="{FF2B5EF4-FFF2-40B4-BE49-F238E27FC236}">
                    <a16:creationId xmlns:a16="http://schemas.microsoft.com/office/drawing/2014/main" id="{68585CA8-F861-4B44-B263-84E767B921E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60524" y="102795"/>
                <a:ext cx="3300101" cy="1538212"/>
                <a:chOff x="415636" y="322934"/>
                <a:chExt cx="5438923" cy="2535126"/>
              </a:xfrm>
            </p:grpSpPr>
            <p:sp>
              <p:nvSpPr>
                <p:cNvPr id="4" name="Sprechblase: oval 3">
                  <a:extLst>
                    <a:ext uri="{FF2B5EF4-FFF2-40B4-BE49-F238E27FC236}">
                      <a16:creationId xmlns:a16="http://schemas.microsoft.com/office/drawing/2014/main" id="{389419FD-8107-4303-BE0C-2EC47013B7E7}"/>
                    </a:ext>
                  </a:extLst>
                </p:cNvPr>
                <p:cNvSpPr/>
                <p:nvPr/>
              </p:nvSpPr>
              <p:spPr>
                <a:xfrm>
                  <a:off x="2595394" y="322934"/>
                  <a:ext cx="3259165" cy="1370518"/>
                </a:xfrm>
                <a:prstGeom prst="wedgeEllipseCallout">
                  <a:avLst>
                    <a:gd name="adj1" fmla="val -57532"/>
                    <a:gd name="adj2" fmla="val 59324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Wie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werde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ich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IRU-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Lehrerin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?</a:t>
                  </a:r>
                  <a:endParaRPr kumimoji="0" lang="de-D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030" name="Picture 6" descr="Der Lehrer/Die Lehrerin „Ämterchen“ und „Pöstchen“">
                  <a:extLst>
                    <a:ext uri="{FF2B5EF4-FFF2-40B4-BE49-F238E27FC236}">
                      <a16:creationId xmlns:a16="http://schemas.microsoft.com/office/drawing/2014/main" id="{CB20D864-AA30-4540-9848-A2403BEA2D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5636" y="495861"/>
                  <a:ext cx="1943100" cy="23621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Pfeil: nach oben 8">
                <a:extLst>
                  <a:ext uri="{FF2B5EF4-FFF2-40B4-BE49-F238E27FC236}">
                    <a16:creationId xmlns:a16="http://schemas.microsoft.com/office/drawing/2014/main" id="{DDB39F27-C91E-4037-AA7D-C5617B759A43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010325" y="959511"/>
                <a:ext cx="334744" cy="612000"/>
              </a:xfrm>
              <a:prstGeom prst="upArrow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5" name="Gruppieren 14">
                <a:extLst>
                  <a:ext uri="{FF2B5EF4-FFF2-40B4-BE49-F238E27FC236}">
                    <a16:creationId xmlns:a16="http://schemas.microsoft.com/office/drawing/2014/main" id="{06C76D4B-888E-413A-BBFA-420D56255EE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73259" y="2270373"/>
                <a:ext cx="7478118" cy="4227510"/>
                <a:chOff x="322729" y="1238851"/>
                <a:chExt cx="9144000" cy="4320000"/>
              </a:xfrm>
            </p:grpSpPr>
            <p:sp>
              <p:nvSpPr>
                <p:cNvPr id="16" name="Rechteck: abgerundete Ecken 15">
                  <a:extLst>
                    <a:ext uri="{FF2B5EF4-FFF2-40B4-BE49-F238E27FC236}">
                      <a16:creationId xmlns:a16="http://schemas.microsoft.com/office/drawing/2014/main" id="{C2B4272B-F9F7-4DDF-B695-7D16C4A44BDB}"/>
                    </a:ext>
                  </a:extLst>
                </p:cNvPr>
                <p:cNvSpPr/>
                <p:nvPr/>
              </p:nvSpPr>
              <p:spPr>
                <a:xfrm>
                  <a:off x="322729" y="1238851"/>
                  <a:ext cx="9144000" cy="4320000"/>
                </a:xfrm>
                <a:prstGeom prst="roundRect">
                  <a:avLst>
                    <a:gd name="adj" fmla="val 2786"/>
                  </a:avLst>
                </a:prstGeom>
                <a:solidFill>
                  <a:srgbClr val="70AD47">
                    <a:alpha val="50196"/>
                  </a:srgbClr>
                </a:solidFill>
                <a:ln w="28575">
                  <a:solidFill>
                    <a:srgbClr val="70AD47"/>
                  </a:solidFill>
                </a:ln>
                <a:effectLst>
                  <a:outerShdw blurRad="127000" dist="38100" dir="2700000" algn="tl" rotWithShape="0">
                    <a:schemeClr val="tx1">
                      <a:alpha val="61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7" name="Gruppieren 16">
                  <a:extLst>
                    <a:ext uri="{FF2B5EF4-FFF2-40B4-BE49-F238E27FC236}">
                      <a16:creationId xmlns:a16="http://schemas.microsoft.com/office/drawing/2014/main" id="{4D076E21-C75B-489B-84EB-62BB7FBAD025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60923" y="1312631"/>
                  <a:ext cx="8892000" cy="4133669"/>
                  <a:chOff x="460923" y="1312601"/>
                  <a:chExt cx="11232000" cy="5221449"/>
                </a:xfrm>
              </p:grpSpPr>
              <p:sp>
                <p:nvSpPr>
                  <p:cNvPr id="18" name="Rechteck 17">
                    <a:extLst>
                      <a:ext uri="{FF2B5EF4-FFF2-40B4-BE49-F238E27FC236}">
                        <a16:creationId xmlns:a16="http://schemas.microsoft.com/office/drawing/2014/main" id="{4902F4F8-E8B7-442A-8CBB-73032232207D}"/>
                      </a:ext>
                    </a:extLst>
                  </p:cNvPr>
                  <p:cNvSpPr/>
                  <p:nvPr/>
                </p:nvSpPr>
                <p:spPr>
                  <a:xfrm>
                    <a:off x="4773613" y="2322535"/>
                    <a:ext cx="3633405" cy="1717199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Studium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b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</a:b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in 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Islamwissenschaft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/ 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isl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. 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Theologie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+  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weiteres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Fach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(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Kompatibel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mit 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einem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Schulfach</a:t>
                    </a:r>
                    <a:r>
                      <a: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)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9" name="Gruppieren 18">
                    <a:extLst>
                      <a:ext uri="{FF2B5EF4-FFF2-40B4-BE49-F238E27FC236}">
                        <a16:creationId xmlns:a16="http://schemas.microsoft.com/office/drawing/2014/main" id="{F3B46ED8-9250-4DF4-8407-DB22FA21F018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460923" y="1312601"/>
                    <a:ext cx="11232000" cy="5221449"/>
                    <a:chOff x="460923" y="1312600"/>
                    <a:chExt cx="11270153" cy="5239185"/>
                  </a:xfrm>
                </p:grpSpPr>
                <p:sp>
                  <p:nvSpPr>
                    <p:cNvPr id="20" name="Rechteck 19">
                      <a:extLst>
                        <a:ext uri="{FF2B5EF4-FFF2-40B4-BE49-F238E27FC236}">
                          <a16:creationId xmlns:a16="http://schemas.microsoft.com/office/drawing/2014/main" id="{E43B507D-9749-44D3-857E-8426AB1795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1312600"/>
                      <a:ext cx="3892713" cy="475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Regulärer Einstieg</a:t>
                      </a:r>
                    </a:p>
                  </p:txBody>
                </p:sp>
                <p:sp>
                  <p:nvSpPr>
                    <p:cNvPr id="21" name="Rechteck 20">
                      <a:extLst>
                        <a:ext uri="{FF2B5EF4-FFF2-40B4-BE49-F238E27FC236}">
                          <a16:creationId xmlns:a16="http://schemas.microsoft.com/office/drawing/2014/main" id="{34335E83-6506-4A00-9914-00631BC30D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73613" y="1312600"/>
                      <a:ext cx="6957463" cy="475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Seitene</a:t>
                      </a:r>
                      <a:r>
                        <a:rPr kumimoji="0" lang="de-DE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instieg</a:t>
                      </a:r>
                      <a:endParaRPr kumimoji="0" lang="de-DE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Rechteck 21">
                      <a:extLst>
                        <a:ext uri="{FF2B5EF4-FFF2-40B4-BE49-F238E27FC236}">
                          <a16:creationId xmlns:a16="http://schemas.microsoft.com/office/drawing/2014/main" id="{D9458716-C76E-4A6B-B5CD-F52DA9611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2322535"/>
                      <a:ext cx="3892713" cy="17171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de-DE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tudium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auf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Lehramt</a:t>
                      </a:r>
                      <a:endParaRPr kumimoji="0" lang="tr-TR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für</a:t>
                      </a:r>
                      <a:b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IRU + </a:t>
                      </a:r>
                      <a:r>
                        <a:rPr kumimoji="0" lang="tr-T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weiteres</a:t>
                      </a: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Schulfach</a:t>
                      </a: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3" name="Rechteck 22">
                      <a:extLst>
                        <a:ext uri="{FF2B5EF4-FFF2-40B4-BE49-F238E27FC236}">
                          <a16:creationId xmlns:a16="http://schemas.microsoft.com/office/drawing/2014/main" id="{08CE7721-B10D-41FB-B3B5-072400EE9B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84441" y="2322535"/>
                      <a:ext cx="3146635" cy="17171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Studium</a:t>
                      </a: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 </a:t>
                      </a:r>
                      <a:r>
                        <a:rPr kumimoji="0" lang="tr-T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Islamwissenschaft</a:t>
                      </a: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tr-T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isl</a:t>
                      </a: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tr-T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Theologie</a:t>
                      </a:r>
                      <a:endParaRPr kumimoji="0" lang="de-DE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4" name="Rechteck 23">
                      <a:extLst>
                        <a:ext uri="{FF2B5EF4-FFF2-40B4-BE49-F238E27FC236}">
                          <a16:creationId xmlns:a16="http://schemas.microsoft.com/office/drawing/2014/main" id="{55547A99-3E0F-4A8C-8FDB-44F3B28C5E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4120998"/>
                      <a:ext cx="3892713" cy="1476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Referendariat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über</a:t>
                      </a:r>
                      <a:endParaRPr kumimoji="0" lang="tr-TR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Lehramt</a:t>
                      </a: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(18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Monate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Prüfung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5" name="Rechteck 24">
                      <a:extLst>
                        <a:ext uri="{FF2B5EF4-FFF2-40B4-BE49-F238E27FC236}">
                          <a16:creationId xmlns:a16="http://schemas.microsoft.com/office/drawing/2014/main" id="{4FCF90AF-4C35-4FB4-ADD3-11BC68F8DA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84441" y="4120998"/>
                      <a:ext cx="3146635" cy="1476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36000" rIns="36000"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 </a:t>
                      </a:r>
                      <a:b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(P</a:t>
                      </a:r>
                      <a:r>
                        <a:rPr kumimoji="0" 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ä</a:t>
                      </a:r>
                      <a:r>
                        <a:rPr kumimoji="0" lang="tr-T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dagodgische</a:t>
                      </a:r>
                      <a:r>
                        <a:rPr kumimoji="0" lang="tr-T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Einführung</a:t>
                      </a:r>
                      <a:r>
                        <a:rPr kumimoji="0" lang="tr-T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20000"/>
                        </a:lnSpc>
                      </a:pPr>
                      <a:r>
                        <a:rPr lang="de-DE" sz="1400" spc="-100" dirty="0">
                          <a:solidFill>
                            <a:prstClr val="black"/>
                          </a:solidFill>
                        </a:rPr>
                        <a:t>(</a:t>
                      </a:r>
                      <a:r>
                        <a:rPr lang="tr-TR" sz="1400" spc="-100" dirty="0">
                          <a:solidFill>
                            <a:prstClr val="black"/>
                          </a:solidFill>
                        </a:rPr>
                        <a:t>12 </a:t>
                      </a:r>
                      <a:r>
                        <a:rPr lang="tr-TR" sz="1400" spc="-100" dirty="0" err="1">
                          <a:solidFill>
                            <a:prstClr val="black"/>
                          </a:solidFill>
                        </a:rPr>
                        <a:t>Monate</a:t>
                      </a:r>
                      <a:r>
                        <a:rPr lang="de-DE" sz="1400" spc="-100" dirty="0">
                          <a:solidFill>
                            <a:prstClr val="black"/>
                          </a:solidFill>
                        </a:rPr>
                        <a:t>+ ohne Prüfung/mit Beurteilungsbericht)</a:t>
                      </a:r>
                    </a:p>
                  </p:txBody>
                </p:sp>
                <p:sp>
                  <p:nvSpPr>
                    <p:cNvPr id="26" name="Rechteck 25">
                      <a:extLst>
                        <a:ext uri="{FF2B5EF4-FFF2-40B4-BE49-F238E27FC236}">
                          <a16:creationId xmlns:a16="http://schemas.microsoft.com/office/drawing/2014/main" id="{117452B6-1B57-4531-9F87-322BE3BD5B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81990" y="4120998"/>
                      <a:ext cx="3633405" cy="1475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Referendariat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über</a:t>
                      </a:r>
                      <a:b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OBAS </a:t>
                      </a: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lvl="0" algn="ctr"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(24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Monate</a:t>
                      </a:r>
                      <a:r>
                        <a:rPr lang="tr-TR" sz="20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Prüfung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7" name="Rechteck 26">
                      <a:extLst>
                        <a:ext uri="{FF2B5EF4-FFF2-40B4-BE49-F238E27FC236}">
                          <a16:creationId xmlns:a16="http://schemas.microsoft.com/office/drawing/2014/main" id="{EA6F4CB3-3FA2-4E4A-A5CC-7F886382E0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5816601"/>
                      <a:ext cx="7946095" cy="7351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Grundst</a:t>
                      </a:r>
                      <a:r>
                        <a:rPr kumimoji="0" lang="de-DE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ä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ndige IRU-</a:t>
                      </a: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Lehrkraft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mit </a:t>
                      </a: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Verbeamtung</a:t>
                      </a:r>
                      <a:endParaRPr kumimoji="0" lang="de-DE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8" name="Rechteck 27">
                      <a:extLst>
                        <a:ext uri="{FF2B5EF4-FFF2-40B4-BE49-F238E27FC236}">
                          <a16:creationId xmlns:a16="http://schemas.microsoft.com/office/drawing/2014/main" id="{66957487-B4FB-4E59-8B29-1E2F0D7403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84440" y="5799671"/>
                      <a:ext cx="3146635" cy="7351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Fachlehrer</a:t>
                      </a:r>
                      <a:r>
                        <a:rPr kumimoji="0" lang="tr-TR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/in </a:t>
                      </a:r>
                      <a:r>
                        <a:rPr kumimoji="0" lang="tr-T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tr-TR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Angestellte</a:t>
                      </a:r>
                      <a:r>
                        <a:rPr kumimoji="0" lang="tr-T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/r)</a:t>
                      </a:r>
                      <a:endParaRPr kumimoji="0" lang="de-DE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9" name="Pfeil: Fünfeck 28">
                      <a:extLst>
                        <a:ext uri="{FF2B5EF4-FFF2-40B4-BE49-F238E27FC236}">
                          <a16:creationId xmlns:a16="http://schemas.microsoft.com/office/drawing/2014/main" id="{612A1095-D542-474D-B4D7-36AC62F09CB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90519" y="1247852"/>
                      <a:ext cx="504000" cy="1584000"/>
                    </a:xfrm>
                    <a:prstGeom prst="homePlat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0" name="Pfeil: Fünfeck 29">
                      <a:extLst>
                        <a:ext uri="{FF2B5EF4-FFF2-40B4-BE49-F238E27FC236}">
                          <a16:creationId xmlns:a16="http://schemas.microsoft.com/office/drawing/2014/main" id="{2904A76A-A225-4BC8-93A3-0B5D04A6185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346692" y="1247852"/>
                      <a:ext cx="504000" cy="1584000"/>
                    </a:xfrm>
                    <a:prstGeom prst="homePlat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Pfeil: Fünfeck 30">
                      <a:extLst>
                        <a:ext uri="{FF2B5EF4-FFF2-40B4-BE49-F238E27FC236}">
                          <a16:creationId xmlns:a16="http://schemas.microsoft.com/office/drawing/2014/main" id="{A540D0B6-391D-4097-8810-476701DD4BE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9905757" y="1247852"/>
                      <a:ext cx="504000" cy="1584000"/>
                    </a:xfrm>
                    <a:prstGeom prst="homePlat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2" name="Pfeil: Fünfeck 31">
                      <a:extLst>
                        <a:ext uri="{FF2B5EF4-FFF2-40B4-BE49-F238E27FC236}">
                          <a16:creationId xmlns:a16="http://schemas.microsoft.com/office/drawing/2014/main" id="{8282F83D-884C-47F9-B2B2-4DDBD498A2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497356" y="4906335"/>
                      <a:ext cx="202672" cy="1584000"/>
                    </a:xfrm>
                    <a:prstGeom prst="homePlate">
                      <a:avLst>
                        <a:gd name="adj" fmla="val 9895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3" name="Pfeil: Fünfeck 32">
                      <a:extLst>
                        <a:ext uri="{FF2B5EF4-FFF2-40B4-BE49-F238E27FC236}">
                          <a16:creationId xmlns:a16="http://schemas.microsoft.com/office/drawing/2014/main" id="{E0C931DD-C868-44C1-98FF-8574027D11D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305943" y="4906335"/>
                      <a:ext cx="202672" cy="1584000"/>
                    </a:xfrm>
                    <a:prstGeom prst="homePlate">
                      <a:avLst>
                        <a:gd name="adj" fmla="val 9895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4" name="Pfeil: Fünfeck 33">
                      <a:extLst>
                        <a:ext uri="{FF2B5EF4-FFF2-40B4-BE49-F238E27FC236}">
                          <a16:creationId xmlns:a16="http://schemas.microsoft.com/office/drawing/2014/main" id="{AFE7C470-F7A7-4638-8A76-06767143FB76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0056421" y="4906335"/>
                      <a:ext cx="202672" cy="1584000"/>
                    </a:xfrm>
                    <a:prstGeom prst="homePlate">
                      <a:avLst>
                        <a:gd name="adj" fmla="val 9895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892C20AC-3A4F-45F8-9824-C5AF491C02B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90656" y="1589980"/>
                <a:ext cx="3854413" cy="36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de-DE" sz="2400" b="1" dirty="0">
                    <a:solidFill>
                      <a:prstClr val="black"/>
                    </a:solidFill>
                  </a:rPr>
                  <a:t>Ich bin noch keine Lehrkraft.</a:t>
                </a:r>
              </a:p>
            </p:txBody>
          </p:sp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8F7BFA18-C7FE-44C9-92A1-C014F64BDB7A}"/>
                  </a:ext>
                </a:extLst>
              </p:cNvPr>
              <p:cNvSpPr/>
              <p:nvPr/>
            </p:nvSpPr>
            <p:spPr>
              <a:xfrm>
                <a:off x="152400" y="4511717"/>
                <a:ext cx="7524000" cy="72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Pfeil: nach oben 54">
                <a:extLst>
                  <a:ext uri="{FF2B5EF4-FFF2-40B4-BE49-F238E27FC236}">
                    <a16:creationId xmlns:a16="http://schemas.microsoft.com/office/drawing/2014/main" id="{39BE1010-F85E-4A31-9DAF-83D602159E41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1973399" y="1949980"/>
                <a:ext cx="818535" cy="313858"/>
              </a:xfrm>
              <a:prstGeom prst="upArrow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Pfeil: nach oben 55">
                <a:extLst>
                  <a:ext uri="{FF2B5EF4-FFF2-40B4-BE49-F238E27FC236}">
                    <a16:creationId xmlns:a16="http://schemas.microsoft.com/office/drawing/2014/main" id="{ABD3FB5E-A67C-4719-9D24-7AB38FC166FE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9574760" y="1949980"/>
                <a:ext cx="818535" cy="313858"/>
              </a:xfrm>
              <a:prstGeom prst="upArrow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111EF722-24F9-4A36-B063-D8F1A4792E38}"/>
                </a:ext>
              </a:extLst>
            </p:cNvPr>
            <p:cNvGrpSpPr/>
            <p:nvPr/>
          </p:nvGrpSpPr>
          <p:grpSpPr>
            <a:xfrm>
              <a:off x="7814244" y="71689"/>
              <a:ext cx="4328935" cy="5101802"/>
              <a:chOff x="7814244" y="71689"/>
              <a:chExt cx="4328935" cy="5101802"/>
            </a:xfrm>
          </p:grpSpPr>
          <p:grpSp>
            <p:nvGrpSpPr>
              <p:cNvPr id="5" name="Gruppieren 4">
                <a:extLst>
                  <a:ext uri="{FF2B5EF4-FFF2-40B4-BE49-F238E27FC236}">
                    <a16:creationId xmlns:a16="http://schemas.microsoft.com/office/drawing/2014/main" id="{52DA2743-7CEF-4F41-B7DE-8591326A9B2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795839" y="71689"/>
                <a:ext cx="3347340" cy="1671308"/>
                <a:chOff x="7116264" y="279192"/>
                <a:chExt cx="4661487" cy="2327461"/>
              </a:xfrm>
            </p:grpSpPr>
            <p:sp>
              <p:nvSpPr>
                <p:cNvPr id="7" name="Sprechblase: oval 6">
                  <a:extLst>
                    <a:ext uri="{FF2B5EF4-FFF2-40B4-BE49-F238E27FC236}">
                      <a16:creationId xmlns:a16="http://schemas.microsoft.com/office/drawing/2014/main" id="{480766C0-D966-4CF5-A02C-6D5760C6E174}"/>
                    </a:ext>
                  </a:extLst>
                </p:cNvPr>
                <p:cNvSpPr/>
                <p:nvPr/>
              </p:nvSpPr>
              <p:spPr>
                <a:xfrm flipH="1">
                  <a:off x="7116264" y="357521"/>
                  <a:ext cx="2753882" cy="1158050"/>
                </a:xfrm>
                <a:prstGeom prst="wedgeEllipseCallout">
                  <a:avLst>
                    <a:gd name="adj1" fmla="val -50299"/>
                    <a:gd name="adj2" fmla="val 52694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Wie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werde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ich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IRU-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Lehrer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?</a:t>
                  </a:r>
                  <a:endParaRPr kumimoji="0" lang="de-D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028" name="Picture 4" descr="Der Lehrer/Die Lehrerin „Ämterchen“ und „Pöstchen“">
                  <a:extLst>
                    <a:ext uri="{FF2B5EF4-FFF2-40B4-BE49-F238E27FC236}">
                      <a16:creationId xmlns:a16="http://schemas.microsoft.com/office/drawing/2014/main" id="{8F411DF1-F16C-4CC0-8237-E3227AB8E4C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9521748" y="279192"/>
                  <a:ext cx="2256003" cy="232746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6" name="Rechteck 35">
                <a:extLst>
                  <a:ext uri="{FF2B5EF4-FFF2-40B4-BE49-F238E27FC236}">
                    <a16:creationId xmlns:a16="http://schemas.microsoft.com/office/drawing/2014/main" id="{9E724356-011B-4BEB-930A-AF434DF517C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933764" y="1589980"/>
                <a:ext cx="3854413" cy="36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2400" b="1" dirty="0">
                    <a:solidFill>
                      <a:prstClr val="black"/>
                    </a:solidFill>
                  </a:rPr>
                  <a:t>Ich bin schon eine Lehrkraft.</a:t>
                </a:r>
              </a:p>
            </p:txBody>
          </p:sp>
          <p:sp>
            <p:nvSpPr>
              <p:cNvPr id="37" name="Pfeil: nach oben 36">
                <a:extLst>
                  <a:ext uri="{FF2B5EF4-FFF2-40B4-BE49-F238E27FC236}">
                    <a16:creationId xmlns:a16="http://schemas.microsoft.com/office/drawing/2014/main" id="{F71CDA0B-FC6E-4AEE-A54A-127170A77419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7933764" y="959511"/>
                <a:ext cx="334744" cy="612000"/>
              </a:xfrm>
              <a:prstGeom prst="upArrow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38" name="Gruppieren 37">
                <a:extLst>
                  <a:ext uri="{FF2B5EF4-FFF2-40B4-BE49-F238E27FC236}">
                    <a16:creationId xmlns:a16="http://schemas.microsoft.com/office/drawing/2014/main" id="{7BE08257-4F88-41FB-9A78-4211905246C2}"/>
                  </a:ext>
                </a:extLst>
              </p:cNvPr>
              <p:cNvGrpSpPr/>
              <p:nvPr/>
            </p:nvGrpSpPr>
            <p:grpSpPr>
              <a:xfrm>
                <a:off x="7829292" y="2293491"/>
                <a:ext cx="4182031" cy="2880000"/>
                <a:chOff x="2259106" y="1431363"/>
                <a:chExt cx="6300000" cy="3938628"/>
              </a:xfrm>
            </p:grpSpPr>
            <p:sp>
              <p:nvSpPr>
                <p:cNvPr id="39" name="Rechteck: abgerundete Ecken 38">
                  <a:extLst>
                    <a:ext uri="{FF2B5EF4-FFF2-40B4-BE49-F238E27FC236}">
                      <a16:creationId xmlns:a16="http://schemas.microsoft.com/office/drawing/2014/main" id="{29BCF96C-4B4F-4DEF-8E35-DF57F8C2D5EB}"/>
                    </a:ext>
                  </a:extLst>
                </p:cNvPr>
                <p:cNvSpPr/>
                <p:nvPr/>
              </p:nvSpPr>
              <p:spPr>
                <a:xfrm>
                  <a:off x="2259106" y="1431363"/>
                  <a:ext cx="6300000" cy="3938628"/>
                </a:xfrm>
                <a:prstGeom prst="roundRect">
                  <a:avLst>
                    <a:gd name="adj" fmla="val 2478"/>
                  </a:avLst>
                </a:prstGeom>
                <a:solidFill>
                  <a:srgbClr val="70AD47">
                    <a:alpha val="50196"/>
                  </a:srgbClr>
                </a:solidFill>
                <a:ln w="28575">
                  <a:solidFill>
                    <a:srgbClr val="70AD47"/>
                  </a:solidFill>
                </a:ln>
                <a:effectLst>
                  <a:outerShdw blurRad="127000" dist="38100" dir="2700000" algn="tl" rotWithShape="0">
                    <a:schemeClr val="tx1">
                      <a:alpha val="61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0" name="Gruppieren 39">
                  <a:extLst>
                    <a:ext uri="{FF2B5EF4-FFF2-40B4-BE49-F238E27FC236}">
                      <a16:creationId xmlns:a16="http://schemas.microsoft.com/office/drawing/2014/main" id="{7496039F-69CB-470B-B0F9-F01EB68D6E0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2371165" y="1541201"/>
                  <a:ext cx="6048000" cy="3693035"/>
                  <a:chOff x="2371165" y="1541200"/>
                  <a:chExt cx="7449670" cy="4548949"/>
                </a:xfrm>
                <a:solidFill>
                  <a:schemeClr val="bg1"/>
                </a:solidFill>
              </p:grpSpPr>
              <p:sp>
                <p:nvSpPr>
                  <p:cNvPr id="41" name="Rechteck 40">
                    <a:extLst>
                      <a:ext uri="{FF2B5EF4-FFF2-40B4-BE49-F238E27FC236}">
                        <a16:creationId xmlns:a16="http://schemas.microsoft.com/office/drawing/2014/main" id="{A8F93346-BD95-4CAF-AFB7-E8445038F684}"/>
                      </a:ext>
                    </a:extLst>
                  </p:cNvPr>
                  <p:cNvSpPr/>
                  <p:nvPr/>
                </p:nvSpPr>
                <p:spPr>
                  <a:xfrm>
                    <a:off x="2371165" y="1541200"/>
                    <a:ext cx="7449670" cy="1152220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Teilnahme</a:t>
                    </a:r>
                    <a:r>
                      <a:rPr kumimoji="0" lang="tr-T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lang="tr-TR" sz="1600" b="1" dirty="0">
                        <a:solidFill>
                          <a:prstClr val="black"/>
                        </a:solidFill>
                        <a:latin typeface="Calibri" panose="020F0502020204030204"/>
                      </a:rPr>
                      <a:t>an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Zertifikatskurs</a:t>
                    </a:r>
                    <a:r>
                      <a:rPr kumimoji="0" lang="tr-TR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/ </a:t>
                    </a:r>
                    <a:r>
                      <a:rPr kumimoji="0" lang="de-DE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Qualifikationsmaß</a:t>
                    </a:r>
                    <a:r>
                      <a:rPr kumimoji="0" lang="tr-TR" sz="17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nahme</a:t>
                    </a:r>
                    <a:endParaRPr kumimoji="0" lang="de-DE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" name="Rechteck 41">
                    <a:extLst>
                      <a:ext uri="{FF2B5EF4-FFF2-40B4-BE49-F238E27FC236}">
                        <a16:creationId xmlns:a16="http://schemas.microsoft.com/office/drawing/2014/main" id="{C1FE84B0-F5FD-45D5-AC3D-799F40AE9995}"/>
                      </a:ext>
                    </a:extLst>
                  </p:cNvPr>
                  <p:cNvSpPr/>
                  <p:nvPr/>
                </p:nvSpPr>
                <p:spPr>
                  <a:xfrm>
                    <a:off x="2371165" y="3023571"/>
                    <a:ext cx="7449670" cy="2196000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marL="93663" marR="0" lvl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882775" algn="l"/>
                      </a:tabLst>
                      <a:defRPr/>
                    </a:pPr>
                    <a:r>
                      <a:rPr kumimoji="0" lang="tr-TR" sz="14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Grundschule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	</a:t>
                    </a:r>
                    <a:r>
                      <a:rPr kumimoji="0" lang="tr-TR" sz="12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Dauer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: 	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1x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wöchentlich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für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1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Halbjahr</a:t>
                    </a:r>
                    <a:endParaRPr kumimoji="0" lang="tr-T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93663" marR="0" lvl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882775" algn="l"/>
                      </a:tabLst>
                      <a:defRPr/>
                    </a:pPr>
                    <a:r>
                      <a:rPr kumimoji="0" lang="tr-T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Sek. I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	</a:t>
                    </a:r>
                    <a:r>
                      <a:rPr kumimoji="0" lang="tr-TR" sz="12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Dauer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: 	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1x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wöchentlich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für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1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Schuljahr</a:t>
                    </a:r>
                    <a:endParaRPr kumimoji="0" lang="tr-T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93663" marR="0" lvl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882775" algn="l"/>
                      </a:tabLst>
                      <a:defRPr/>
                    </a:pPr>
                    <a:r>
                      <a:rPr kumimoji="0" lang="tr-T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Sek. II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	</a:t>
                    </a:r>
                    <a:r>
                      <a:rPr kumimoji="0" lang="tr-TR" sz="12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Dauer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: 	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1x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wöchentlich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für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2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Schuljahre</a:t>
                    </a:r>
                    <a:endParaRPr kumimoji="0" lang="tr-T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93663" marR="0" lvl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882775" algn="l"/>
                      </a:tabLst>
                      <a:defRPr/>
                    </a:pP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		2x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wöchentlich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für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1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Schuljahr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  <a:p>
                    <a:pPr marL="93663" marR="0" lvl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882775" algn="l"/>
                      </a:tabLst>
                      <a:defRPr/>
                    </a:pPr>
                    <a:r>
                      <a:rPr kumimoji="0" lang="tr-TR" sz="14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Berufskolleg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	</a:t>
                    </a:r>
                    <a:r>
                      <a:rPr kumimoji="0" lang="tr-TR" sz="12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Dauer</a:t>
                    </a:r>
                    <a:r>
                      <a:rPr kumimoji="0" lang="tr-T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: 	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1x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wöchentlich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für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2 </a:t>
                    </a:r>
                    <a:r>
                      <a:rPr kumimoji="0" lang="tr-T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Schuljahre</a:t>
                    </a:r>
                    <a:endParaRPr kumimoji="0" lang="tr-T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93663" marR="0" lvl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882775" algn="l"/>
                      </a:tabLst>
                      <a:defRPr/>
                    </a:pP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		2x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wöchentlich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für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1 </a:t>
                    </a:r>
                    <a:r>
                      <a:rPr kumimoji="0" lang="tr-TR" sz="12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Schuljahr</a:t>
                    </a:r>
                    <a:r>
                      <a: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alpha val="99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  <a:p>
                    <a:pPr marL="174625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612900" algn="l"/>
                      </a:tabLst>
                      <a:defRPr/>
                    </a:pPr>
                    <a:endParaRPr kumimoji="0" lang="de-DE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174625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250950" algn="l"/>
                        <a:tab pos="1612900" algn="l"/>
                      </a:tabLst>
                      <a:defRPr/>
                    </a:pPr>
                    <a:endParaRPr kumimoji="0" lang="de-DE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  <a:p>
                    <a:pPr marL="174625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782888" algn="l"/>
                      </a:tabLst>
                      <a:defRPr/>
                    </a:pPr>
                    <a:endParaRPr kumimoji="0" lang="de-DE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alpha val="9900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Rechteck 42">
                    <a:extLst>
                      <a:ext uri="{FF2B5EF4-FFF2-40B4-BE49-F238E27FC236}">
                        <a16:creationId xmlns:a16="http://schemas.microsoft.com/office/drawing/2014/main" id="{559E9CC1-489B-4D07-BF2F-E873D7120385}"/>
                      </a:ext>
                    </a:extLst>
                  </p:cNvPr>
                  <p:cNvSpPr/>
                  <p:nvPr/>
                </p:nvSpPr>
                <p:spPr>
                  <a:xfrm>
                    <a:off x="2371165" y="5570926"/>
                    <a:ext cx="7449670" cy="519223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16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Zertifikat</a:t>
                    </a:r>
                    <a:endParaRPr kumimoji="0" lang="de-DE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Pfeil: Fünfeck 43">
                    <a:extLst>
                      <a:ext uri="{FF2B5EF4-FFF2-40B4-BE49-F238E27FC236}">
                        <a16:creationId xmlns:a16="http://schemas.microsoft.com/office/drawing/2014/main" id="{924941CA-6B51-401C-8F3A-B12D8CE6299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934000" y="2067457"/>
                    <a:ext cx="323999" cy="1584001"/>
                  </a:xfrm>
                  <a:prstGeom prst="homePlat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sz="10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Pfeil: Fünfeck 44">
                    <a:extLst>
                      <a:ext uri="{FF2B5EF4-FFF2-40B4-BE49-F238E27FC236}">
                        <a16:creationId xmlns:a16="http://schemas.microsoft.com/office/drawing/2014/main" id="{7827F267-39D5-43F4-BB9A-0B06357FA2A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934000" y="4589571"/>
                    <a:ext cx="324000" cy="1584001"/>
                  </a:xfrm>
                  <a:prstGeom prst="homePlat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sz="105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47" name="Rechteck 46">
                <a:extLst>
                  <a:ext uri="{FF2B5EF4-FFF2-40B4-BE49-F238E27FC236}">
                    <a16:creationId xmlns:a16="http://schemas.microsoft.com/office/drawing/2014/main" id="{CE7C7DF0-8BA9-4339-989D-61AE6141461A}"/>
                  </a:ext>
                </a:extLst>
              </p:cNvPr>
              <p:cNvSpPr/>
              <p:nvPr/>
            </p:nvSpPr>
            <p:spPr>
              <a:xfrm>
                <a:off x="7814244" y="3253799"/>
                <a:ext cx="4212000" cy="72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F2D35A28-65E5-4A7E-80C9-8A7B35A5C2D8}"/>
                </a:ext>
              </a:extLst>
            </p:cNvPr>
            <p:cNvGrpSpPr/>
            <p:nvPr/>
          </p:nvGrpSpPr>
          <p:grpSpPr>
            <a:xfrm>
              <a:off x="9039663" y="5191116"/>
              <a:ext cx="1872000" cy="1301675"/>
              <a:chOff x="9039663" y="5191116"/>
              <a:chExt cx="1872000" cy="1301675"/>
            </a:xfrm>
          </p:grpSpPr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2118069D-33A7-44F4-AD33-5744E2581B69}"/>
                  </a:ext>
                </a:extLst>
              </p:cNvPr>
              <p:cNvSpPr/>
              <p:nvPr/>
            </p:nvSpPr>
            <p:spPr>
              <a:xfrm>
                <a:off x="9039663" y="5191116"/>
                <a:ext cx="1872000" cy="32400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Erforderlich</a:t>
                </a:r>
                <a:endPara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94F4332D-D023-40E4-8FB5-CE352A62AD0F}"/>
                  </a:ext>
                </a:extLst>
              </p:cNvPr>
              <p:cNvSpPr/>
              <p:nvPr/>
            </p:nvSpPr>
            <p:spPr>
              <a:xfrm>
                <a:off x="9111663" y="5592791"/>
                <a:ext cx="1800000" cy="900000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Lehrerlaubnis</a:t>
                </a:r>
                <a:r>
                  <a:rPr kumimoji="0" lang="tr-TR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kumimoji="0" lang="tr-TR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Idschaza</a:t>
                </a:r>
                <a:r>
                  <a:rPr kumimoji="0" lang="tr-TR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  <a:endParaRPr kumimoji="0" lang="de-DE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36301C6C-2EBE-4EA4-9331-76CE885628BF}"/>
              </a:ext>
            </a:extLst>
          </p:cNvPr>
          <p:cNvSpPr txBox="1"/>
          <p:nvPr/>
        </p:nvSpPr>
        <p:spPr>
          <a:xfrm>
            <a:off x="148236" y="6484948"/>
            <a:ext cx="5763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* </a:t>
            </a:r>
            <a:r>
              <a:rPr lang="tr-TR" sz="1600" dirty="0" err="1"/>
              <a:t>Angaben</a:t>
            </a:r>
            <a:r>
              <a:rPr lang="tr-TR" sz="1600" dirty="0"/>
              <a:t> </a:t>
            </a:r>
            <a:r>
              <a:rPr lang="tr-TR" sz="1600" dirty="0" err="1"/>
              <a:t>für</a:t>
            </a:r>
            <a:r>
              <a:rPr lang="tr-TR" sz="1600" dirty="0"/>
              <a:t> NRW; </a:t>
            </a:r>
            <a:r>
              <a:rPr lang="tr-TR" sz="1600" dirty="0" err="1"/>
              <a:t>ggf</a:t>
            </a:r>
            <a:r>
              <a:rPr lang="tr-TR" sz="1600" dirty="0"/>
              <a:t>. </a:t>
            </a:r>
            <a:r>
              <a:rPr lang="tr-TR" sz="1600" dirty="0" err="1"/>
              <a:t>Abweichungen</a:t>
            </a:r>
            <a:r>
              <a:rPr lang="tr-TR" sz="1600" dirty="0"/>
              <a:t> in </a:t>
            </a:r>
            <a:r>
              <a:rPr lang="tr-TR" sz="1600" dirty="0" err="1"/>
              <a:t>anderen</a:t>
            </a:r>
            <a:r>
              <a:rPr lang="tr-TR" sz="1600" dirty="0"/>
              <a:t> </a:t>
            </a:r>
            <a:r>
              <a:rPr lang="tr-TR" sz="1600" dirty="0" err="1"/>
              <a:t>Bundesl</a:t>
            </a:r>
            <a:r>
              <a:rPr lang="de-DE" sz="1600" dirty="0"/>
              <a:t>ä</a:t>
            </a:r>
            <a:r>
              <a:rPr lang="tr-TR" sz="1600" dirty="0" err="1"/>
              <a:t>ndern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855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0787C10-D028-4EC5-A22B-E42BDE065779}"/>
              </a:ext>
            </a:extLst>
          </p:cNvPr>
          <p:cNvSpPr txBox="1"/>
          <p:nvPr/>
        </p:nvSpPr>
        <p:spPr>
          <a:xfrm>
            <a:off x="128451" y="649788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5039B47-6EA7-4C62-B792-DBEA40257712}"/>
              </a:ext>
            </a:extLst>
          </p:cNvPr>
          <p:cNvSpPr txBox="1"/>
          <p:nvPr/>
        </p:nvSpPr>
        <p:spPr>
          <a:xfrm>
            <a:off x="1274617" y="1385454"/>
            <a:ext cx="76338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/>
              <a:t>Sie</a:t>
            </a:r>
            <a:r>
              <a:rPr lang="tr-TR" sz="4000" dirty="0"/>
              <a:t> </a:t>
            </a:r>
            <a:r>
              <a:rPr lang="tr-TR" sz="4000" dirty="0" err="1"/>
              <a:t>können</a:t>
            </a:r>
            <a:r>
              <a:rPr lang="tr-TR" sz="4000" dirty="0"/>
              <a:t> </a:t>
            </a:r>
            <a:r>
              <a:rPr lang="tr-TR" sz="4000" dirty="0" err="1"/>
              <a:t>das</a:t>
            </a:r>
            <a:r>
              <a:rPr lang="tr-TR" sz="4000" dirty="0"/>
              <a:t> </a:t>
            </a:r>
            <a:r>
              <a:rPr lang="tr-TR" sz="4000" dirty="0" err="1"/>
              <a:t>Material</a:t>
            </a:r>
            <a:r>
              <a:rPr lang="tr-TR" sz="4000" dirty="0"/>
              <a:t> </a:t>
            </a:r>
            <a:r>
              <a:rPr lang="tr-TR" sz="4000" dirty="0" err="1"/>
              <a:t>als</a:t>
            </a:r>
            <a:br>
              <a:rPr lang="tr-TR" sz="4000" dirty="0"/>
            </a:br>
            <a:r>
              <a:rPr lang="tr-TR" sz="4000" dirty="0"/>
              <a:t>PDF, JPEG </a:t>
            </a:r>
            <a:r>
              <a:rPr lang="tr-TR" sz="4000" dirty="0" err="1"/>
              <a:t>und</a:t>
            </a:r>
            <a:r>
              <a:rPr lang="tr-TR" sz="4000" dirty="0"/>
              <a:t> </a:t>
            </a:r>
            <a:r>
              <a:rPr lang="tr-TR" sz="4000" dirty="0" err="1"/>
              <a:t>Videoclip</a:t>
            </a:r>
            <a:r>
              <a:rPr lang="tr-TR" sz="4000" dirty="0"/>
              <a:t> </a:t>
            </a:r>
            <a:br>
              <a:rPr lang="tr-TR" sz="4000" dirty="0"/>
            </a:br>
            <a:r>
              <a:rPr lang="de-DE" sz="4000" dirty="0">
                <a:hlinkClick r:id="rId2"/>
              </a:rPr>
              <a:t>hier</a:t>
            </a:r>
            <a:r>
              <a:rPr lang="tr-TR" sz="4000" dirty="0"/>
              <a:t> </a:t>
            </a:r>
            <a:r>
              <a:rPr lang="tr-TR" sz="4000" dirty="0" err="1"/>
              <a:t>herunterladen</a:t>
            </a:r>
            <a:r>
              <a:rPr lang="tr-TR" sz="4000" dirty="0"/>
              <a:t>:</a:t>
            </a:r>
          </a:p>
          <a:p>
            <a:endParaRPr lang="tr-TR" sz="4000" dirty="0"/>
          </a:p>
          <a:p>
            <a:r>
              <a:rPr lang="de-DE" sz="4000" dirty="0">
                <a:hlinkClick r:id="rId3"/>
              </a:rPr>
              <a:t>https://bit.ly/2OhYVXa</a:t>
            </a:r>
            <a:r>
              <a:rPr lang="tr-TR" sz="4000" dirty="0"/>
              <a:t> </a:t>
            </a:r>
            <a:endParaRPr lang="de-DE" sz="4000" dirty="0"/>
          </a:p>
        </p:txBody>
      </p:sp>
      <p:pic>
        <p:nvPicPr>
          <p:cNvPr id="6" name="Grafik 5">
            <a:hlinkClick r:id="rId2"/>
            <a:extLst>
              <a:ext uri="{FF2B5EF4-FFF2-40B4-BE49-F238E27FC236}">
                <a16:creationId xmlns:a16="http://schemas.microsoft.com/office/drawing/2014/main" id="{245AE531-0882-4C1B-9D48-8E1C4EA9A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1150" y="1108451"/>
            <a:ext cx="3724103" cy="372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5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E0067-1B93-492A-86DC-8C0FCD871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186" y="1998128"/>
            <a:ext cx="9144000" cy="1168545"/>
          </a:xfrm>
        </p:spPr>
        <p:txBody>
          <a:bodyPr>
            <a:normAutofit/>
          </a:bodyPr>
          <a:lstStyle/>
          <a:p>
            <a:r>
              <a:rPr lang="tr-TR" sz="7200" b="1" u="sng" dirty="0"/>
              <a:t>IRU-</a:t>
            </a:r>
            <a:r>
              <a:rPr lang="tr-TR" sz="7200" b="1" u="sng" dirty="0" err="1"/>
              <a:t>Lehrkraft</a:t>
            </a:r>
            <a:endParaRPr lang="de-DE" sz="7200" b="1" u="sng" dirty="0"/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389419FD-8107-4303-BE0C-2EC47013B7E7}"/>
              </a:ext>
            </a:extLst>
          </p:cNvPr>
          <p:cNvSpPr/>
          <p:nvPr/>
        </p:nvSpPr>
        <p:spPr>
          <a:xfrm>
            <a:off x="2901470" y="229825"/>
            <a:ext cx="2854036" cy="1370518"/>
          </a:xfrm>
          <a:prstGeom prst="wedgeEllipseCallout">
            <a:avLst>
              <a:gd name="adj1" fmla="val -67973"/>
              <a:gd name="adj2" fmla="val 4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werde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IRU-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Lehrerin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prechblase: oval 6">
            <a:extLst>
              <a:ext uri="{FF2B5EF4-FFF2-40B4-BE49-F238E27FC236}">
                <a16:creationId xmlns:a16="http://schemas.microsoft.com/office/drawing/2014/main" id="{480766C0-D966-4CF5-A02C-6D5760C6E174}"/>
              </a:ext>
            </a:extLst>
          </p:cNvPr>
          <p:cNvSpPr/>
          <p:nvPr/>
        </p:nvSpPr>
        <p:spPr>
          <a:xfrm flipH="1">
            <a:off x="6913423" y="229825"/>
            <a:ext cx="2854036" cy="1370518"/>
          </a:xfrm>
          <a:prstGeom prst="wedgeEllipseCallout">
            <a:avLst>
              <a:gd name="adj1" fmla="val -52924"/>
              <a:gd name="adj2" fmla="val 800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werde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IRU-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Lehrer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Der Lehrer/Die Lehrerin „Ämterchen“ und „Pöstchen“">
            <a:extLst>
              <a:ext uri="{FF2B5EF4-FFF2-40B4-BE49-F238E27FC236}">
                <a16:creationId xmlns:a16="http://schemas.microsoft.com/office/drawing/2014/main" id="{8F411DF1-F16C-4CC0-8237-E3227AB8E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86688" y="651776"/>
            <a:ext cx="228967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r Lehrer/Die Lehrerin „Ämterchen“ und „Pöstchen“">
            <a:extLst>
              <a:ext uri="{FF2B5EF4-FFF2-40B4-BE49-F238E27FC236}">
                <a16:creationId xmlns:a16="http://schemas.microsoft.com/office/drawing/2014/main" id="{CB20D864-AA30-4540-9848-A2403BEA2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747026"/>
            <a:ext cx="19431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06F959F-93CD-41AC-A3E4-9B5FBBA65821}"/>
              </a:ext>
            </a:extLst>
          </p:cNvPr>
          <p:cNvSpPr/>
          <p:nvPr/>
        </p:nvSpPr>
        <p:spPr>
          <a:xfrm>
            <a:off x="819150" y="4847374"/>
            <a:ext cx="4392000" cy="9698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A54237B-5225-42E5-BBCF-3B39AF3655AE}"/>
              </a:ext>
            </a:extLst>
          </p:cNvPr>
          <p:cNvSpPr/>
          <p:nvPr/>
        </p:nvSpPr>
        <p:spPr>
          <a:xfrm>
            <a:off x="6774873" y="4847374"/>
            <a:ext cx="4392000" cy="9698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schon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eine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feil: nach oben 8">
            <a:extLst>
              <a:ext uri="{FF2B5EF4-FFF2-40B4-BE49-F238E27FC236}">
                <a16:creationId xmlns:a16="http://schemas.microsoft.com/office/drawing/2014/main" id="{DDB39F27-C91E-4037-AA7D-C5617B759A43}"/>
              </a:ext>
            </a:extLst>
          </p:cNvPr>
          <p:cNvSpPr/>
          <p:nvPr/>
        </p:nvSpPr>
        <p:spPr>
          <a:xfrm rot="12792201">
            <a:off x="4428259" y="3106236"/>
            <a:ext cx="698597" cy="1728000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Pfeil: nach oben 13">
            <a:extLst>
              <a:ext uri="{FF2B5EF4-FFF2-40B4-BE49-F238E27FC236}">
                <a16:creationId xmlns:a16="http://schemas.microsoft.com/office/drawing/2014/main" id="{088CE198-ED37-44C0-A4F3-0EB55BE64B0F}"/>
              </a:ext>
            </a:extLst>
          </p:cNvPr>
          <p:cNvSpPr/>
          <p:nvPr/>
        </p:nvSpPr>
        <p:spPr>
          <a:xfrm rot="8807799" flipH="1">
            <a:off x="6835488" y="3106237"/>
            <a:ext cx="698597" cy="1728000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22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0.25208 -0.62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-312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8" grpId="1" animBg="1"/>
      <p:bldP spid="12" grpId="0" animBg="1"/>
      <p:bldP spid="9" grpId="0" animBg="1"/>
      <p:bldP spid="14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F1348D4-8684-4FC8-AA4A-61EACE55A110}"/>
              </a:ext>
            </a:extLst>
          </p:cNvPr>
          <p:cNvSpPr/>
          <p:nvPr/>
        </p:nvSpPr>
        <p:spPr>
          <a:xfrm>
            <a:off x="460923" y="1312600"/>
            <a:ext cx="3892713" cy="4752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Regulärer Einstieg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F13ECFD-DA8B-4D39-A18D-DB78A66DC9CA}"/>
              </a:ext>
            </a:extLst>
          </p:cNvPr>
          <p:cNvSpPr/>
          <p:nvPr/>
        </p:nvSpPr>
        <p:spPr>
          <a:xfrm>
            <a:off x="4773613" y="1312600"/>
            <a:ext cx="6957463" cy="4752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Seitene</a:t>
            </a:r>
            <a:r>
              <a:rPr kumimoji="0" lang="de-DE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instieg</a:t>
            </a:r>
            <a:endParaRPr kumimoji="0" lang="de-DE" sz="2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C1AFC96-E2F9-48DA-AED2-BB2F7825E2CF}"/>
              </a:ext>
            </a:extLst>
          </p:cNvPr>
          <p:cNvSpPr/>
          <p:nvPr/>
        </p:nvSpPr>
        <p:spPr>
          <a:xfrm>
            <a:off x="460923" y="2322535"/>
            <a:ext cx="3892713" cy="1717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tr-TR" sz="2800" b="1" dirty="0">
                <a:solidFill>
                  <a:prstClr val="black"/>
                </a:solidFill>
              </a:rPr>
              <a:t>S</a:t>
            </a:r>
            <a:r>
              <a:rPr lang="de-DE" sz="2800" b="1" dirty="0" err="1">
                <a:solidFill>
                  <a:prstClr val="black"/>
                </a:solidFill>
              </a:rPr>
              <a:t>tudium</a:t>
            </a:r>
            <a:r>
              <a:rPr lang="tr-TR" sz="2800" b="1" dirty="0">
                <a:solidFill>
                  <a:prstClr val="black"/>
                </a:solidFill>
              </a:rPr>
              <a:t> </a:t>
            </a:r>
            <a:r>
              <a:rPr lang="tr-TR" sz="2800" b="1" dirty="0" err="1">
                <a:solidFill>
                  <a:prstClr val="black"/>
                </a:solidFill>
              </a:rPr>
              <a:t>auf</a:t>
            </a:r>
            <a:r>
              <a:rPr lang="tr-TR" sz="2800" b="1" dirty="0">
                <a:solidFill>
                  <a:prstClr val="black"/>
                </a:solidFill>
              </a:rPr>
              <a:t> </a:t>
            </a:r>
            <a:r>
              <a:rPr lang="de-DE" sz="2800" b="1" dirty="0">
                <a:solidFill>
                  <a:prstClr val="black"/>
                </a:solidFill>
              </a:rPr>
              <a:t>Lehramt</a:t>
            </a:r>
            <a:endParaRPr lang="tr-TR" sz="2800" b="1" dirty="0">
              <a:solidFill>
                <a:prstClr val="black"/>
              </a:solidFill>
            </a:endParaRPr>
          </a:p>
          <a:p>
            <a:pPr lvl="0" algn="ctr"/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kumimoji="0" lang="tr-TR" sz="200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ür</a:t>
            </a:r>
            <a:br>
              <a: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IRU 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+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weiteres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Schulfach</a:t>
            </a:r>
            <a:endParaRPr kumimoji="0" lang="tr-TR" sz="20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4047D98-6D08-4F2C-870B-FA7B002E38AE}"/>
              </a:ext>
            </a:extLst>
          </p:cNvPr>
          <p:cNvSpPr/>
          <p:nvPr/>
        </p:nvSpPr>
        <p:spPr>
          <a:xfrm>
            <a:off x="4773613" y="2322535"/>
            <a:ext cx="3633405" cy="1717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tr-TR" sz="2800" b="1" dirty="0" err="1">
                <a:solidFill>
                  <a:prstClr val="black"/>
                </a:solidFill>
              </a:rPr>
              <a:t>Studium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tr-TR" sz="20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in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Islamwissenschaft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/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isl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Theologie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+ 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weiteres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lvl="0" algn="ctr"/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Fach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Kompatibel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mit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einem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Schulfach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kumimoji="0" lang="tr-TR" sz="20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75FAD52-1E5A-47C7-8F88-899772F762B5}"/>
              </a:ext>
            </a:extLst>
          </p:cNvPr>
          <p:cNvSpPr/>
          <p:nvPr/>
        </p:nvSpPr>
        <p:spPr>
          <a:xfrm>
            <a:off x="8584441" y="2322535"/>
            <a:ext cx="3146635" cy="17171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tr-TR" sz="2800" b="1" dirty="0" err="1">
                <a:solidFill>
                  <a:prstClr val="black"/>
                </a:solidFill>
              </a:rPr>
              <a:t>Studium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tr-TR" sz="20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in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Islamwissenschaft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 /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isl</a:t>
            </a:r>
            <a:r>
              <a:rPr lang="tr-TR" sz="20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tr-TR" sz="2000" dirty="0" err="1">
                <a:solidFill>
                  <a:prstClr val="black"/>
                </a:solidFill>
                <a:latin typeface="Calibri" panose="020F0502020204030204"/>
              </a:rPr>
              <a:t>Theologie</a:t>
            </a:r>
            <a:endParaRPr kumimoji="0" lang="de-DE" sz="2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ADC32A7-4B80-4247-A1E6-A7FE38E76A99}"/>
              </a:ext>
            </a:extLst>
          </p:cNvPr>
          <p:cNvSpPr/>
          <p:nvPr/>
        </p:nvSpPr>
        <p:spPr>
          <a:xfrm>
            <a:off x="460923" y="4120998"/>
            <a:ext cx="3892713" cy="14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tr-TR" sz="2800" b="1" dirty="0" err="1">
                <a:solidFill>
                  <a:prstClr val="black"/>
                </a:solidFill>
              </a:rPr>
              <a:t>Referendariat</a:t>
            </a:r>
            <a:r>
              <a:rPr lang="tr-TR" sz="2800" b="1" dirty="0">
                <a:solidFill>
                  <a:prstClr val="black"/>
                </a:solidFill>
              </a:rPr>
              <a:t> </a:t>
            </a:r>
            <a:r>
              <a:rPr lang="tr-TR" sz="2800" b="1" dirty="0" err="1">
                <a:solidFill>
                  <a:prstClr val="black"/>
                </a:solidFill>
              </a:rPr>
              <a:t>über</a:t>
            </a:r>
            <a:endParaRPr lang="tr-TR" sz="2800" b="1" dirty="0">
              <a:solidFill>
                <a:prstClr val="black"/>
              </a:solidFill>
            </a:endParaRPr>
          </a:p>
          <a:p>
            <a:pPr lvl="0" algn="ctr"/>
            <a:r>
              <a:rPr kumimoji="0" lang="tr-TR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Lehramt</a:t>
            </a:r>
            <a:endParaRPr kumimoji="0" lang="tr-TR" sz="20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(18 </a:t>
            </a:r>
            <a:r>
              <a:rPr kumimoji="0" lang="tr-TR" sz="240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Monate</a:t>
            </a:r>
            <a:r>
              <a:rPr kumimoji="0" lang="tr-TR" sz="240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tr-TR" sz="240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Prüfung</a:t>
            </a:r>
            <a:r>
              <a:rPr kumimoji="0" lang="tr-TR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de-DE" sz="24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566573E-8539-4947-92C9-E4C94FA354D8}"/>
              </a:ext>
            </a:extLst>
          </p:cNvPr>
          <p:cNvSpPr/>
          <p:nvPr/>
        </p:nvSpPr>
        <p:spPr>
          <a:xfrm>
            <a:off x="8584441" y="4120998"/>
            <a:ext cx="3146635" cy="14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lvl="0" algn="ctr"/>
            <a:r>
              <a:rPr lang="tr-TR" sz="2800" b="1" dirty="0">
                <a:solidFill>
                  <a:prstClr val="black"/>
                </a:solidFill>
              </a:rPr>
              <a:t>PE </a:t>
            </a:r>
            <a:br>
              <a:rPr lang="tr-TR" sz="2800" b="1" dirty="0">
                <a:solidFill>
                  <a:prstClr val="black"/>
                </a:solidFill>
              </a:rPr>
            </a:br>
            <a:r>
              <a:rPr lang="tr-TR" sz="1600" b="1" dirty="0">
                <a:solidFill>
                  <a:prstClr val="black"/>
                </a:solidFill>
              </a:rPr>
              <a:t>(P</a:t>
            </a:r>
            <a:r>
              <a:rPr lang="de-DE" sz="1600" b="1" dirty="0">
                <a:solidFill>
                  <a:prstClr val="black"/>
                </a:solidFill>
              </a:rPr>
              <a:t>ä</a:t>
            </a:r>
            <a:r>
              <a:rPr lang="tr-TR" sz="1600" b="1" dirty="0" err="1">
                <a:solidFill>
                  <a:prstClr val="black"/>
                </a:solidFill>
              </a:rPr>
              <a:t>dagodgische</a:t>
            </a:r>
            <a:r>
              <a:rPr lang="tr-TR" sz="1600" b="1" dirty="0">
                <a:solidFill>
                  <a:prstClr val="black"/>
                </a:solidFill>
              </a:rPr>
              <a:t> </a:t>
            </a:r>
            <a:r>
              <a:rPr lang="tr-TR" sz="1600" b="1" dirty="0" err="1">
                <a:solidFill>
                  <a:prstClr val="black"/>
                </a:solidFill>
              </a:rPr>
              <a:t>Einführung</a:t>
            </a:r>
            <a:r>
              <a:rPr lang="tr-TR" sz="1600" b="1" dirty="0">
                <a:solidFill>
                  <a:prstClr val="black"/>
                </a:solidFill>
              </a:rPr>
              <a:t>)</a:t>
            </a:r>
            <a:endParaRPr kumimoji="0" lang="tr-TR" sz="20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defRPr/>
            </a:pPr>
            <a:r>
              <a:rPr lang="tr-TR" sz="2100" spc="-100" dirty="0">
                <a:solidFill>
                  <a:prstClr val="black"/>
                </a:solidFill>
              </a:rPr>
              <a:t>(12 </a:t>
            </a:r>
            <a:r>
              <a:rPr lang="tr-TR" sz="2100" spc="-100" dirty="0" err="1">
                <a:solidFill>
                  <a:prstClr val="black"/>
                </a:solidFill>
              </a:rPr>
              <a:t>Monate</a:t>
            </a:r>
            <a:r>
              <a:rPr lang="tr-TR" sz="2100" spc="-100" dirty="0">
                <a:solidFill>
                  <a:prstClr val="black"/>
                </a:solidFill>
              </a:rPr>
              <a:t> + </a:t>
            </a:r>
            <a:r>
              <a:rPr lang="tr-TR" sz="2100" spc="-100" dirty="0" err="1">
                <a:solidFill>
                  <a:prstClr val="black"/>
                </a:solidFill>
              </a:rPr>
              <a:t>ohne</a:t>
            </a:r>
            <a:r>
              <a:rPr lang="tr-TR" sz="2100" spc="-100" dirty="0">
                <a:solidFill>
                  <a:prstClr val="black"/>
                </a:solidFill>
              </a:rPr>
              <a:t> </a:t>
            </a:r>
            <a:r>
              <a:rPr lang="tr-TR" sz="2100" spc="-100" dirty="0" err="1">
                <a:solidFill>
                  <a:prstClr val="black"/>
                </a:solidFill>
              </a:rPr>
              <a:t>Prüfung</a:t>
            </a:r>
            <a:r>
              <a:rPr lang="tr-TR" sz="2100" spc="-100" dirty="0">
                <a:solidFill>
                  <a:prstClr val="black"/>
                </a:solidFill>
              </a:rPr>
              <a:t>/mit </a:t>
            </a:r>
            <a:r>
              <a:rPr lang="tr-TR" sz="2100" spc="-100" dirty="0" err="1">
                <a:solidFill>
                  <a:prstClr val="black"/>
                </a:solidFill>
              </a:rPr>
              <a:t>Beurteilungsbericht</a:t>
            </a:r>
            <a:r>
              <a:rPr lang="tr-TR" sz="2100" spc="-100" dirty="0">
                <a:solidFill>
                  <a:prstClr val="black"/>
                </a:solidFill>
              </a:rPr>
              <a:t>)</a:t>
            </a:r>
            <a:endParaRPr lang="de-DE" sz="2100" spc="-100" dirty="0">
              <a:solidFill>
                <a:prstClr val="black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4FCC9034-4EAF-468C-BCA7-D6EEDED8AB26}"/>
              </a:ext>
            </a:extLst>
          </p:cNvPr>
          <p:cNvSpPr/>
          <p:nvPr/>
        </p:nvSpPr>
        <p:spPr>
          <a:xfrm>
            <a:off x="4781990" y="4120998"/>
            <a:ext cx="3633405" cy="14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tr-TR" sz="2800" b="1" dirty="0" err="1">
                <a:solidFill>
                  <a:prstClr val="black"/>
                </a:solidFill>
              </a:rPr>
              <a:t>Referendariat</a:t>
            </a:r>
            <a:r>
              <a:rPr lang="tr-TR" sz="2800" b="1" dirty="0">
                <a:solidFill>
                  <a:prstClr val="black"/>
                </a:solidFill>
              </a:rPr>
              <a:t> </a:t>
            </a:r>
            <a:r>
              <a:rPr lang="tr-TR" sz="2800" b="1" dirty="0" err="1">
                <a:solidFill>
                  <a:prstClr val="black"/>
                </a:solidFill>
              </a:rPr>
              <a:t>über</a:t>
            </a:r>
            <a:br>
              <a:rPr lang="tr-TR" sz="2800" b="1" dirty="0">
                <a:solidFill>
                  <a:prstClr val="black"/>
                </a:solidFill>
              </a:rPr>
            </a:br>
            <a:r>
              <a:rPr lang="tr-TR" sz="2800" b="1" dirty="0">
                <a:solidFill>
                  <a:prstClr val="black"/>
                </a:solidFill>
              </a:rPr>
              <a:t>OBAS </a:t>
            </a:r>
            <a:endParaRPr kumimoji="0" lang="tr-TR" sz="20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(24 </a:t>
            </a:r>
            <a:r>
              <a:rPr kumimoji="0" lang="tr-TR" sz="240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Monate</a:t>
            </a:r>
            <a:r>
              <a:rPr kumimoji="0" lang="tr-TR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</a:t>
            </a:r>
            <a:r>
              <a:rPr kumimoji="0" lang="tr-TR" sz="240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Prüfung</a:t>
            </a:r>
            <a:r>
              <a:rPr kumimoji="0" lang="tr-TR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de-DE" sz="24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3D8A2C1-CED4-4EFF-B51C-C2649E172723}"/>
              </a:ext>
            </a:extLst>
          </p:cNvPr>
          <p:cNvSpPr/>
          <p:nvPr/>
        </p:nvSpPr>
        <p:spPr>
          <a:xfrm>
            <a:off x="460923" y="5816601"/>
            <a:ext cx="7946095" cy="7351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Grundst</a:t>
            </a:r>
            <a:r>
              <a: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ä</a:t>
            </a:r>
            <a:r>
              <a:rPr kumimoji="0" lang="tr-TR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ndige IRU-</a:t>
            </a:r>
            <a:r>
              <a:rPr kumimoji="0" lang="tr-TR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mit </a:t>
            </a:r>
            <a:r>
              <a:rPr kumimoji="0" lang="tr-TR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Verbeamtung</a:t>
            </a:r>
            <a:endParaRPr kumimoji="0" lang="de-DE" sz="2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C1359D8-CF37-45AA-9205-41C2727C9935}"/>
              </a:ext>
            </a:extLst>
          </p:cNvPr>
          <p:cNvSpPr/>
          <p:nvPr/>
        </p:nvSpPr>
        <p:spPr>
          <a:xfrm>
            <a:off x="8584440" y="5799671"/>
            <a:ext cx="3146635" cy="7351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Fachlehrer</a:t>
            </a:r>
            <a:r>
              <a:rPr kumimoji="0" lang="tr-TR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/in </a:t>
            </a:r>
            <a:r>
              <a:rPr kumimoji="0" lang="tr-TR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tr-TR" sz="20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Angestellte</a:t>
            </a:r>
            <a:r>
              <a:rPr kumimoji="0" lang="tr-TR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/r)</a:t>
            </a:r>
            <a:endParaRPr kumimoji="0" lang="de-DE" sz="2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DA412AAC-D172-404B-8DA6-FA6313674C0E}"/>
              </a:ext>
            </a:extLst>
          </p:cNvPr>
          <p:cNvSpPr/>
          <p:nvPr/>
        </p:nvSpPr>
        <p:spPr>
          <a:xfrm rot="5400000">
            <a:off x="2190519" y="1247852"/>
            <a:ext cx="504000" cy="1584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: Fünfeck 26">
            <a:extLst>
              <a:ext uri="{FF2B5EF4-FFF2-40B4-BE49-F238E27FC236}">
                <a16:creationId xmlns:a16="http://schemas.microsoft.com/office/drawing/2014/main" id="{4B02DA51-9CD3-453F-B84F-0D109144DCB1}"/>
              </a:ext>
            </a:extLst>
          </p:cNvPr>
          <p:cNvSpPr/>
          <p:nvPr/>
        </p:nvSpPr>
        <p:spPr>
          <a:xfrm rot="5400000">
            <a:off x="6346692" y="1247852"/>
            <a:ext cx="504000" cy="1584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Fünfeck 27">
            <a:extLst>
              <a:ext uri="{FF2B5EF4-FFF2-40B4-BE49-F238E27FC236}">
                <a16:creationId xmlns:a16="http://schemas.microsoft.com/office/drawing/2014/main" id="{DC502B72-5E9E-4CBB-A988-7B51A24977DA}"/>
              </a:ext>
            </a:extLst>
          </p:cNvPr>
          <p:cNvSpPr/>
          <p:nvPr/>
        </p:nvSpPr>
        <p:spPr>
          <a:xfrm rot="5400000">
            <a:off x="9905757" y="1247852"/>
            <a:ext cx="504000" cy="1584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: Fünfeck 28">
            <a:extLst>
              <a:ext uri="{FF2B5EF4-FFF2-40B4-BE49-F238E27FC236}">
                <a16:creationId xmlns:a16="http://schemas.microsoft.com/office/drawing/2014/main" id="{8E635E7F-4E4B-49D5-8089-78885A6C5AFA}"/>
              </a:ext>
            </a:extLst>
          </p:cNvPr>
          <p:cNvSpPr/>
          <p:nvPr/>
        </p:nvSpPr>
        <p:spPr>
          <a:xfrm rot="5400000">
            <a:off x="6497356" y="4906335"/>
            <a:ext cx="202672" cy="1584000"/>
          </a:xfrm>
          <a:prstGeom prst="homePlate">
            <a:avLst>
              <a:gd name="adj" fmla="val 98955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: Fünfeck 30">
            <a:extLst>
              <a:ext uri="{FF2B5EF4-FFF2-40B4-BE49-F238E27FC236}">
                <a16:creationId xmlns:a16="http://schemas.microsoft.com/office/drawing/2014/main" id="{2BF0E11F-DE69-42DD-AC5D-17DA55746326}"/>
              </a:ext>
            </a:extLst>
          </p:cNvPr>
          <p:cNvSpPr/>
          <p:nvPr/>
        </p:nvSpPr>
        <p:spPr>
          <a:xfrm rot="5400000">
            <a:off x="2305943" y="4906335"/>
            <a:ext cx="202672" cy="1584000"/>
          </a:xfrm>
          <a:prstGeom prst="homePlate">
            <a:avLst>
              <a:gd name="adj" fmla="val 98955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: Fünfeck 31">
            <a:extLst>
              <a:ext uri="{FF2B5EF4-FFF2-40B4-BE49-F238E27FC236}">
                <a16:creationId xmlns:a16="http://schemas.microsoft.com/office/drawing/2014/main" id="{89B6F2A0-EF90-488C-908F-9CBEFC6EC7B4}"/>
              </a:ext>
            </a:extLst>
          </p:cNvPr>
          <p:cNvSpPr/>
          <p:nvPr/>
        </p:nvSpPr>
        <p:spPr>
          <a:xfrm rot="5400000">
            <a:off x="10056421" y="4906335"/>
            <a:ext cx="202672" cy="1584000"/>
          </a:xfrm>
          <a:prstGeom prst="homePlate">
            <a:avLst>
              <a:gd name="adj" fmla="val 98955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2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11" grpId="0" animBg="1"/>
      <p:bldP spid="27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5D54F85F-8A0D-410D-AA34-CA7B76AC1406}"/>
              </a:ext>
            </a:extLst>
          </p:cNvPr>
          <p:cNvGrpSpPr/>
          <p:nvPr/>
        </p:nvGrpSpPr>
        <p:grpSpPr>
          <a:xfrm>
            <a:off x="460923" y="1312600"/>
            <a:ext cx="11270153" cy="5239185"/>
            <a:chOff x="460923" y="1312600"/>
            <a:chExt cx="11270153" cy="523918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5984D3BA-526B-4CC7-955D-7BFB1505B309}"/>
                </a:ext>
              </a:extLst>
            </p:cNvPr>
            <p:cNvSpPr/>
            <p:nvPr/>
          </p:nvSpPr>
          <p:spPr>
            <a:xfrm>
              <a:off x="460923" y="1312600"/>
              <a:ext cx="3892713" cy="4752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8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Regulärer Einstieg</a:t>
              </a:r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BC72E556-6086-4621-90A9-5322FFA7A522}"/>
                </a:ext>
              </a:extLst>
            </p:cNvPr>
            <p:cNvSpPr/>
            <p:nvPr/>
          </p:nvSpPr>
          <p:spPr>
            <a:xfrm>
              <a:off x="4773613" y="1312600"/>
              <a:ext cx="6957463" cy="4752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Seitene</a:t>
              </a:r>
              <a:r>
                <a:rPr kumimoji="0" lang="de-DE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instieg</a:t>
              </a:r>
              <a:endPara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0B11D028-EFF3-419E-8A63-1374474BCF57}"/>
                </a:ext>
              </a:extLst>
            </p:cNvPr>
            <p:cNvSpPr/>
            <p:nvPr/>
          </p:nvSpPr>
          <p:spPr>
            <a:xfrm>
              <a:off x="460923" y="2322535"/>
              <a:ext cx="3892713" cy="17171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tr-TR" sz="2800" b="1" dirty="0">
                  <a:solidFill>
                    <a:prstClr val="black"/>
                  </a:solidFill>
                </a:rPr>
                <a:t>S</a:t>
              </a:r>
              <a:r>
                <a:rPr lang="de-DE" sz="2800" b="1" dirty="0" err="1">
                  <a:solidFill>
                    <a:prstClr val="black"/>
                  </a:solidFill>
                </a:rPr>
                <a:t>tudium</a:t>
              </a:r>
              <a:r>
                <a:rPr lang="tr-TR" sz="2800" b="1" dirty="0">
                  <a:solidFill>
                    <a:prstClr val="black"/>
                  </a:solidFill>
                </a:rPr>
                <a:t> </a:t>
              </a:r>
              <a:r>
                <a:rPr lang="tr-TR" sz="2800" b="1" dirty="0" err="1">
                  <a:solidFill>
                    <a:prstClr val="black"/>
                  </a:solidFill>
                </a:rPr>
                <a:t>auf</a:t>
              </a:r>
              <a:r>
                <a:rPr lang="tr-TR" sz="2800" b="1" dirty="0">
                  <a:solidFill>
                    <a:prstClr val="black"/>
                  </a:solidFill>
                </a:rPr>
                <a:t> </a:t>
              </a:r>
              <a:r>
                <a:rPr lang="de-DE" sz="2800" b="1" dirty="0">
                  <a:solidFill>
                    <a:prstClr val="black"/>
                  </a:solidFill>
                </a:rPr>
                <a:t>Lehramt</a:t>
              </a:r>
              <a:endParaRPr lang="tr-TR" sz="2800" b="1" dirty="0">
                <a:solidFill>
                  <a:prstClr val="black"/>
                </a:solidFill>
              </a:endParaRPr>
            </a:p>
            <a:p>
              <a:pPr lvl="0" algn="ctr"/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f</a:t>
              </a:r>
              <a:r>
                <a:rPr kumimoji="0" lang="tr-TR" sz="2000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ür</a:t>
              </a:r>
              <a:br>
                <a:rPr kumimoji="0" lang="tr-TR" sz="200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tr-TR" sz="200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IRU 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+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weiteres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Schulfach</a:t>
              </a:r>
              <a:endPara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86889998-D3F3-4075-A8BA-BA0BB966F516}"/>
                </a:ext>
              </a:extLst>
            </p:cNvPr>
            <p:cNvSpPr/>
            <p:nvPr/>
          </p:nvSpPr>
          <p:spPr>
            <a:xfrm>
              <a:off x="4773613" y="2322535"/>
              <a:ext cx="3633405" cy="17171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tr-TR" sz="2800" b="1" dirty="0" err="1">
                  <a:solidFill>
                    <a:prstClr val="black"/>
                  </a:solidFill>
                </a:rPr>
                <a:t>Studium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b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in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Islamwissenschaft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/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isl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.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Theologie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+ 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weiteres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</a:p>
            <a:p>
              <a:pPr lvl="0" algn="ctr"/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Fach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(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Kompatibel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mit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einem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Schulfach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)</a:t>
              </a:r>
              <a:endPara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CD3B04AE-A160-4FA0-97A5-EC7E21F2B638}"/>
                </a:ext>
              </a:extLst>
            </p:cNvPr>
            <p:cNvSpPr/>
            <p:nvPr/>
          </p:nvSpPr>
          <p:spPr>
            <a:xfrm>
              <a:off x="8584441" y="2322535"/>
              <a:ext cx="3146635" cy="17171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tr-TR" sz="2800" b="1" dirty="0" err="1">
                  <a:solidFill>
                    <a:prstClr val="black"/>
                  </a:solidFill>
                </a:rPr>
                <a:t>Studium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b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in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Islamwissenschaft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 /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isl</a:t>
              </a:r>
              <a:r>
                <a:rPr lang="tr-TR" sz="2000" dirty="0">
                  <a:solidFill>
                    <a:prstClr val="black"/>
                  </a:solidFill>
                  <a:latin typeface="Calibri" panose="020F0502020204030204"/>
                </a:rPr>
                <a:t>. </a:t>
              </a:r>
              <a:r>
                <a:rPr lang="tr-TR" sz="2000" dirty="0" err="1">
                  <a:solidFill>
                    <a:prstClr val="black"/>
                  </a:solidFill>
                  <a:latin typeface="Calibri" panose="020F0502020204030204"/>
                </a:rPr>
                <a:t>Theologie</a:t>
              </a:r>
              <a:endPara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C4C2F122-9E54-4CFA-89E0-7D609E29F4E1}"/>
                </a:ext>
              </a:extLst>
            </p:cNvPr>
            <p:cNvSpPr/>
            <p:nvPr/>
          </p:nvSpPr>
          <p:spPr>
            <a:xfrm>
              <a:off x="460923" y="4120998"/>
              <a:ext cx="3892713" cy="147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tr-TR" sz="2800" b="1" dirty="0" err="1">
                  <a:solidFill>
                    <a:prstClr val="black"/>
                  </a:solidFill>
                </a:rPr>
                <a:t>Referendariat</a:t>
              </a:r>
              <a:r>
                <a:rPr lang="tr-TR" sz="2800" b="1" dirty="0">
                  <a:solidFill>
                    <a:prstClr val="black"/>
                  </a:solidFill>
                </a:rPr>
                <a:t> </a:t>
              </a:r>
              <a:r>
                <a:rPr lang="tr-TR" sz="2800" b="1" dirty="0" err="1">
                  <a:solidFill>
                    <a:prstClr val="black"/>
                  </a:solidFill>
                </a:rPr>
                <a:t>über</a:t>
              </a:r>
              <a:endParaRPr lang="tr-TR" sz="2800" b="1" dirty="0">
                <a:solidFill>
                  <a:prstClr val="black"/>
                </a:solidFill>
              </a:endParaRPr>
            </a:p>
            <a:p>
              <a:pPr lvl="0" algn="ctr"/>
              <a:r>
                <a:rPr kumimoji="0" lang="tr-TR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Lehramt</a:t>
              </a:r>
              <a:endPara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(18 </a:t>
              </a:r>
              <a:r>
                <a:rPr kumimoji="0" lang="tr-TR" sz="2400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Monate</a:t>
              </a:r>
              <a:r>
                <a:rPr kumimoji="0" lang="tr-TR" sz="240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+ </a:t>
              </a:r>
              <a:r>
                <a:rPr kumimoji="0" lang="tr-TR" sz="2400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Prüfung</a:t>
              </a:r>
              <a:r>
                <a:rPr kumimoji="0" lang="tr-TR" sz="240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4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DEC14CBB-1EB0-4BC5-A3D1-2F29130502C0}"/>
                </a:ext>
              </a:extLst>
            </p:cNvPr>
            <p:cNvSpPr/>
            <p:nvPr/>
          </p:nvSpPr>
          <p:spPr>
            <a:xfrm>
              <a:off x="8584441" y="4120998"/>
              <a:ext cx="3146635" cy="147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36000" rtlCol="0" anchor="t"/>
            <a:lstStyle/>
            <a:p>
              <a:pPr lvl="0" algn="ctr"/>
              <a:r>
                <a:rPr lang="tr-TR" sz="2800" b="1" dirty="0">
                  <a:solidFill>
                    <a:prstClr val="black"/>
                  </a:solidFill>
                </a:rPr>
                <a:t>PE </a:t>
              </a:r>
              <a:br>
                <a:rPr lang="tr-TR" sz="2800" b="1" dirty="0">
                  <a:solidFill>
                    <a:prstClr val="black"/>
                  </a:solidFill>
                </a:rPr>
              </a:br>
              <a:r>
                <a:rPr lang="tr-TR" sz="1600" b="1" dirty="0">
                  <a:solidFill>
                    <a:prstClr val="black"/>
                  </a:solidFill>
                </a:rPr>
                <a:t>(P</a:t>
              </a:r>
              <a:r>
                <a:rPr lang="de-DE" sz="1600" b="1" dirty="0">
                  <a:solidFill>
                    <a:prstClr val="black"/>
                  </a:solidFill>
                </a:rPr>
                <a:t>ä</a:t>
              </a:r>
              <a:r>
                <a:rPr lang="tr-TR" sz="1600" b="1" dirty="0" err="1">
                  <a:solidFill>
                    <a:prstClr val="black"/>
                  </a:solidFill>
                </a:rPr>
                <a:t>dagodgische</a:t>
              </a:r>
              <a:r>
                <a:rPr lang="tr-TR" sz="1600" b="1" dirty="0">
                  <a:solidFill>
                    <a:prstClr val="black"/>
                  </a:solidFill>
                </a:rPr>
                <a:t> </a:t>
              </a:r>
              <a:r>
                <a:rPr lang="tr-TR" sz="1600" b="1" dirty="0" err="1">
                  <a:solidFill>
                    <a:prstClr val="black"/>
                  </a:solidFill>
                </a:rPr>
                <a:t>Einführung</a:t>
              </a:r>
              <a:r>
                <a:rPr lang="tr-TR" sz="1600" b="1" dirty="0">
                  <a:solidFill>
                    <a:prstClr val="black"/>
                  </a:solidFill>
                </a:rPr>
                <a:t>)</a:t>
              </a:r>
              <a:endPara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 algn="ctr">
                <a:defRPr/>
              </a:pPr>
              <a:r>
                <a:rPr lang="tr-TR" sz="2100" spc="-100" dirty="0">
                  <a:solidFill>
                    <a:prstClr val="black"/>
                  </a:solidFill>
                </a:rPr>
                <a:t>(12 </a:t>
              </a:r>
              <a:r>
                <a:rPr lang="tr-TR" sz="2100" spc="-100" dirty="0" err="1">
                  <a:solidFill>
                    <a:prstClr val="black"/>
                  </a:solidFill>
                </a:rPr>
                <a:t>Monate</a:t>
              </a:r>
              <a:r>
                <a:rPr lang="tr-TR" sz="2100" spc="-100" dirty="0">
                  <a:solidFill>
                    <a:prstClr val="black"/>
                  </a:solidFill>
                </a:rPr>
                <a:t> + </a:t>
              </a:r>
              <a:r>
                <a:rPr lang="tr-TR" sz="2100" spc="-100" dirty="0" err="1">
                  <a:solidFill>
                    <a:prstClr val="black"/>
                  </a:solidFill>
                </a:rPr>
                <a:t>ohne</a:t>
              </a:r>
              <a:r>
                <a:rPr lang="tr-TR" sz="2100" spc="-100" dirty="0">
                  <a:solidFill>
                    <a:prstClr val="black"/>
                  </a:solidFill>
                </a:rPr>
                <a:t> </a:t>
              </a:r>
              <a:r>
                <a:rPr lang="tr-TR" sz="2100" spc="-100" dirty="0" err="1">
                  <a:solidFill>
                    <a:prstClr val="black"/>
                  </a:solidFill>
                </a:rPr>
                <a:t>Prüfung</a:t>
              </a:r>
              <a:r>
                <a:rPr lang="tr-TR" sz="2100" spc="-100" dirty="0">
                  <a:solidFill>
                    <a:prstClr val="black"/>
                  </a:solidFill>
                </a:rPr>
                <a:t>/mit </a:t>
              </a:r>
              <a:r>
                <a:rPr lang="tr-TR" sz="2100" spc="-100" dirty="0" err="1">
                  <a:solidFill>
                    <a:prstClr val="black"/>
                  </a:solidFill>
                </a:rPr>
                <a:t>Beurteilungsbericht</a:t>
              </a:r>
              <a:r>
                <a:rPr lang="tr-TR" sz="2100" spc="-100" dirty="0">
                  <a:solidFill>
                    <a:prstClr val="black"/>
                  </a:solidFill>
                </a:rPr>
                <a:t>)</a:t>
              </a:r>
              <a:endParaRPr lang="de-DE" sz="2100" spc="-100" dirty="0">
                <a:solidFill>
                  <a:prstClr val="black"/>
                </a:solidFill>
              </a:endParaRPr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72F022A7-5BAF-4A7D-AC52-B4BA4725F255}"/>
                </a:ext>
              </a:extLst>
            </p:cNvPr>
            <p:cNvSpPr/>
            <p:nvPr/>
          </p:nvSpPr>
          <p:spPr>
            <a:xfrm>
              <a:off x="4781990" y="4120998"/>
              <a:ext cx="3633405" cy="147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tr-TR" sz="2800" b="1" dirty="0" err="1">
                  <a:solidFill>
                    <a:prstClr val="black"/>
                  </a:solidFill>
                </a:rPr>
                <a:t>Referendariat</a:t>
              </a:r>
              <a:r>
                <a:rPr lang="tr-TR" sz="2800" b="1" dirty="0">
                  <a:solidFill>
                    <a:prstClr val="black"/>
                  </a:solidFill>
                </a:rPr>
                <a:t> </a:t>
              </a:r>
              <a:r>
                <a:rPr lang="tr-TR" sz="2800" b="1" dirty="0" err="1">
                  <a:solidFill>
                    <a:prstClr val="black"/>
                  </a:solidFill>
                </a:rPr>
                <a:t>über</a:t>
              </a:r>
              <a:br>
                <a:rPr lang="tr-TR" sz="2800" b="1" dirty="0">
                  <a:solidFill>
                    <a:prstClr val="black"/>
                  </a:solidFill>
                </a:rPr>
              </a:br>
              <a:r>
                <a:rPr lang="tr-TR" sz="2800" b="1" dirty="0">
                  <a:solidFill>
                    <a:prstClr val="black"/>
                  </a:solidFill>
                </a:rPr>
                <a:t>OBAS </a:t>
              </a:r>
              <a:endParaRPr kumimoji="0" lang="tr-TR" sz="20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 algn="ctr">
                <a:defRPr/>
              </a:pPr>
              <a:r>
                <a:rPr lang="tr-TR" sz="2400" dirty="0">
                  <a:solidFill>
                    <a:prstClr val="black"/>
                  </a:solidFill>
                </a:rPr>
                <a:t>(24 </a:t>
              </a:r>
              <a:r>
                <a:rPr lang="tr-TR" sz="2400" dirty="0" err="1">
                  <a:solidFill>
                    <a:prstClr val="black"/>
                  </a:solidFill>
                </a:rPr>
                <a:t>Monate</a:t>
              </a:r>
              <a:r>
                <a:rPr lang="tr-TR" sz="2400" dirty="0">
                  <a:solidFill>
                    <a:prstClr val="black"/>
                  </a:solidFill>
                </a:rPr>
                <a:t>+ </a:t>
              </a:r>
              <a:r>
                <a:rPr lang="tr-TR" sz="2400" dirty="0" err="1">
                  <a:solidFill>
                    <a:prstClr val="black"/>
                  </a:solidFill>
                </a:rPr>
                <a:t>Prüfung</a:t>
              </a:r>
              <a:r>
                <a:rPr lang="tr-TR" sz="2400" dirty="0">
                  <a:solidFill>
                    <a:prstClr val="black"/>
                  </a:solidFill>
                </a:rPr>
                <a:t>)</a:t>
              </a:r>
              <a:endParaRPr lang="de-DE" sz="2400" dirty="0">
                <a:solidFill>
                  <a:prstClr val="black"/>
                </a:solidFill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4B67471A-C2EB-4F79-B057-89D96EDE28B3}"/>
                </a:ext>
              </a:extLst>
            </p:cNvPr>
            <p:cNvSpPr/>
            <p:nvPr/>
          </p:nvSpPr>
          <p:spPr>
            <a:xfrm>
              <a:off x="460923" y="5816601"/>
              <a:ext cx="7946095" cy="735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Grundst</a:t>
              </a:r>
              <a:r>
                <a:rPr kumimoji="0" lang="de-DE" sz="28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ä</a:t>
              </a:r>
              <a:r>
                <a:rPr kumimoji="0" lang="tr-TR" sz="28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ndige IRU-</a:t>
              </a:r>
              <a:r>
                <a:rPr kumimoji="0" lang="tr-TR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Lehrkraft</a:t>
              </a:r>
              <a:r>
                <a:rPr kumimoji="0" lang="tr-TR" sz="28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mit </a:t>
              </a:r>
              <a:r>
                <a:rPr kumimoji="0" lang="tr-TR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Verbeamtung</a:t>
              </a:r>
              <a:endPara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A6AB3A47-8EFB-48A6-A73F-47102E09702B}"/>
                </a:ext>
              </a:extLst>
            </p:cNvPr>
            <p:cNvSpPr/>
            <p:nvPr/>
          </p:nvSpPr>
          <p:spPr>
            <a:xfrm>
              <a:off x="8584440" y="5799671"/>
              <a:ext cx="3146635" cy="7351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Fachlehrer</a:t>
              </a:r>
              <a:r>
                <a:rPr kumimoji="0" lang="tr-TR" sz="28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/in </a:t>
              </a:r>
              <a:r>
                <a:rPr kumimoji="0" lang="tr-TR" sz="20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</a:t>
              </a:r>
              <a:r>
                <a:rPr kumimoji="0" lang="tr-TR" sz="2000" b="1" i="0" u="none" strike="noStrike" kern="1200" cap="none" spc="0" normalizeH="0" baseline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Angestellte</a:t>
              </a:r>
              <a:r>
                <a:rPr kumimoji="0" lang="tr-TR" sz="2000" b="1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/r)</a:t>
              </a:r>
              <a:endParaRPr kumimoji="0" lang="de-DE" sz="2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Pfeil: Fünfeck 46">
              <a:extLst>
                <a:ext uri="{FF2B5EF4-FFF2-40B4-BE49-F238E27FC236}">
                  <a16:creationId xmlns:a16="http://schemas.microsoft.com/office/drawing/2014/main" id="{ADFC9EBF-DD40-454C-8F1B-48F380DDE825}"/>
                </a:ext>
              </a:extLst>
            </p:cNvPr>
            <p:cNvSpPr/>
            <p:nvPr/>
          </p:nvSpPr>
          <p:spPr>
            <a:xfrm rot="5400000">
              <a:off x="2190519" y="1247852"/>
              <a:ext cx="504000" cy="1584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Pfeil: Fünfeck 47">
              <a:extLst>
                <a:ext uri="{FF2B5EF4-FFF2-40B4-BE49-F238E27FC236}">
                  <a16:creationId xmlns:a16="http://schemas.microsoft.com/office/drawing/2014/main" id="{DC17834C-A583-40FA-89BF-B44DF7A95BA3}"/>
                </a:ext>
              </a:extLst>
            </p:cNvPr>
            <p:cNvSpPr/>
            <p:nvPr/>
          </p:nvSpPr>
          <p:spPr>
            <a:xfrm rot="5400000">
              <a:off x="6346692" y="1247852"/>
              <a:ext cx="504000" cy="1584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Pfeil: Fünfeck 48">
              <a:extLst>
                <a:ext uri="{FF2B5EF4-FFF2-40B4-BE49-F238E27FC236}">
                  <a16:creationId xmlns:a16="http://schemas.microsoft.com/office/drawing/2014/main" id="{2938F019-E2EE-4AAE-BBE0-BC5B94A87F5C}"/>
                </a:ext>
              </a:extLst>
            </p:cNvPr>
            <p:cNvSpPr/>
            <p:nvPr/>
          </p:nvSpPr>
          <p:spPr>
            <a:xfrm rot="5400000">
              <a:off x="9905757" y="1247852"/>
              <a:ext cx="504000" cy="1584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Pfeil: Fünfeck 49">
              <a:extLst>
                <a:ext uri="{FF2B5EF4-FFF2-40B4-BE49-F238E27FC236}">
                  <a16:creationId xmlns:a16="http://schemas.microsoft.com/office/drawing/2014/main" id="{C33CAD09-E7F1-46DA-9F5B-9B5891B71E24}"/>
                </a:ext>
              </a:extLst>
            </p:cNvPr>
            <p:cNvSpPr/>
            <p:nvPr/>
          </p:nvSpPr>
          <p:spPr>
            <a:xfrm rot="5400000">
              <a:off x="6497356" y="4906335"/>
              <a:ext cx="202672" cy="1584000"/>
            </a:xfrm>
            <a:prstGeom prst="homePlate">
              <a:avLst>
                <a:gd name="adj" fmla="val 9895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Pfeil: Fünfeck 50">
              <a:extLst>
                <a:ext uri="{FF2B5EF4-FFF2-40B4-BE49-F238E27FC236}">
                  <a16:creationId xmlns:a16="http://schemas.microsoft.com/office/drawing/2014/main" id="{9BFE6B48-5448-4E63-9BFE-7F600BB8047E}"/>
                </a:ext>
              </a:extLst>
            </p:cNvPr>
            <p:cNvSpPr/>
            <p:nvPr/>
          </p:nvSpPr>
          <p:spPr>
            <a:xfrm rot="5400000">
              <a:off x="2305943" y="4906335"/>
              <a:ext cx="202672" cy="1584000"/>
            </a:xfrm>
            <a:prstGeom prst="homePlate">
              <a:avLst>
                <a:gd name="adj" fmla="val 9895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Pfeil: Fünfeck 51">
              <a:extLst>
                <a:ext uri="{FF2B5EF4-FFF2-40B4-BE49-F238E27FC236}">
                  <a16:creationId xmlns:a16="http://schemas.microsoft.com/office/drawing/2014/main" id="{CFC3A46C-63EF-479B-996C-F54FB2C7BBDF}"/>
                </a:ext>
              </a:extLst>
            </p:cNvPr>
            <p:cNvSpPr/>
            <p:nvPr/>
          </p:nvSpPr>
          <p:spPr>
            <a:xfrm rot="5400000">
              <a:off x="10056421" y="4906335"/>
              <a:ext cx="202672" cy="1584000"/>
            </a:xfrm>
            <a:prstGeom prst="homePlate">
              <a:avLst>
                <a:gd name="adj" fmla="val 9895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94C21FE9-6938-42D2-A271-02829E57C800}"/>
              </a:ext>
            </a:extLst>
          </p:cNvPr>
          <p:cNvGrpSpPr/>
          <p:nvPr/>
        </p:nvGrpSpPr>
        <p:grpSpPr>
          <a:xfrm>
            <a:off x="313197" y="1238851"/>
            <a:ext cx="9144000" cy="4320000"/>
            <a:chOff x="322729" y="1238851"/>
            <a:chExt cx="9144000" cy="4320000"/>
          </a:xfrm>
        </p:grpSpPr>
        <p:sp>
          <p:nvSpPr>
            <p:cNvPr id="74" name="Rechteck: abgerundete Ecken 73">
              <a:extLst>
                <a:ext uri="{FF2B5EF4-FFF2-40B4-BE49-F238E27FC236}">
                  <a16:creationId xmlns:a16="http://schemas.microsoft.com/office/drawing/2014/main" id="{D48E79C8-12AE-40BE-AFA3-0F78ABD99072}"/>
                </a:ext>
              </a:extLst>
            </p:cNvPr>
            <p:cNvSpPr/>
            <p:nvPr/>
          </p:nvSpPr>
          <p:spPr>
            <a:xfrm>
              <a:off x="322729" y="1238851"/>
              <a:ext cx="9144000" cy="4320000"/>
            </a:xfrm>
            <a:prstGeom prst="roundRect">
              <a:avLst>
                <a:gd name="adj" fmla="val 4759"/>
              </a:avLst>
            </a:prstGeom>
            <a:solidFill>
              <a:srgbClr val="70AD47">
                <a:alpha val="50196"/>
              </a:srgbClr>
            </a:solidFill>
            <a:ln w="28575">
              <a:solidFill>
                <a:srgbClr val="70AD47"/>
              </a:solidFill>
            </a:ln>
            <a:effectLst>
              <a:outerShdw blurRad="127000" dist="38100" dir="2700000" algn="tl" rotWithShape="0">
                <a:schemeClr val="tx1">
                  <a:alpha val="6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F28EAE74-B040-4E43-BFD4-972FF56D5F9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0923" y="1312631"/>
              <a:ext cx="8892000" cy="4133669"/>
              <a:chOff x="460923" y="1312601"/>
              <a:chExt cx="11232000" cy="5221449"/>
            </a:xfrm>
          </p:grpSpPr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id="{7E6EF525-D06C-44AF-A501-ECE55A719CC2}"/>
                  </a:ext>
                </a:extLst>
              </p:cNvPr>
              <p:cNvSpPr/>
              <p:nvPr/>
            </p:nvSpPr>
            <p:spPr>
              <a:xfrm>
                <a:off x="4773613" y="2322535"/>
                <a:ext cx="3633405" cy="171719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Studium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b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Islamwissenschaft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/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isl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Theologie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+ 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weiteres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Fach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Kompatibel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mit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einem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Schulfach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77" name="Gruppieren 76">
                <a:extLst>
                  <a:ext uri="{FF2B5EF4-FFF2-40B4-BE49-F238E27FC236}">
                    <a16:creationId xmlns:a16="http://schemas.microsoft.com/office/drawing/2014/main" id="{E8F914A3-CB13-4FA2-834E-D80E79043A0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60923" y="1312601"/>
                <a:ext cx="11232000" cy="5221449"/>
                <a:chOff x="460923" y="1312600"/>
                <a:chExt cx="11270153" cy="5239185"/>
              </a:xfrm>
            </p:grpSpPr>
            <p:sp>
              <p:nvSpPr>
                <p:cNvPr id="78" name="Rechteck 77">
                  <a:extLst>
                    <a:ext uri="{FF2B5EF4-FFF2-40B4-BE49-F238E27FC236}">
                      <a16:creationId xmlns:a16="http://schemas.microsoft.com/office/drawing/2014/main" id="{2493F5F9-E246-48CF-9E2B-25EB8236F961}"/>
                    </a:ext>
                  </a:extLst>
                </p:cNvPr>
                <p:cNvSpPr/>
                <p:nvPr/>
              </p:nvSpPr>
              <p:spPr>
                <a:xfrm>
                  <a:off x="460923" y="1312600"/>
                  <a:ext cx="3892713" cy="47525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Regulärer Einstieg</a:t>
                  </a:r>
                </a:p>
              </p:txBody>
            </p:sp>
            <p:sp>
              <p:nvSpPr>
                <p:cNvPr id="79" name="Rechteck 78">
                  <a:extLst>
                    <a:ext uri="{FF2B5EF4-FFF2-40B4-BE49-F238E27FC236}">
                      <a16:creationId xmlns:a16="http://schemas.microsoft.com/office/drawing/2014/main" id="{9D7E6A15-A44B-433C-8B9C-10D54CDB170A}"/>
                    </a:ext>
                  </a:extLst>
                </p:cNvPr>
                <p:cNvSpPr/>
                <p:nvPr/>
              </p:nvSpPr>
              <p:spPr>
                <a:xfrm>
                  <a:off x="4773613" y="1312600"/>
                  <a:ext cx="6957463" cy="47525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Seitene</a:t>
                  </a:r>
                  <a:r>
                    <a:rPr kumimoji="0" lang="de-DE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instieg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Rechteck 79">
                  <a:extLst>
                    <a:ext uri="{FF2B5EF4-FFF2-40B4-BE49-F238E27FC236}">
                      <a16:creationId xmlns:a16="http://schemas.microsoft.com/office/drawing/2014/main" id="{198BD15E-56E6-401E-8E47-B5044437D561}"/>
                    </a:ext>
                  </a:extLst>
                </p:cNvPr>
                <p:cNvSpPr/>
                <p:nvPr/>
              </p:nvSpPr>
              <p:spPr>
                <a:xfrm>
                  <a:off x="460923" y="2322535"/>
                  <a:ext cx="3892713" cy="171719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</a:t>
                  </a:r>
                  <a:r>
                    <a:rPr kumimoji="0" lang="de-DE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tudium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auf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Lehramt</a:t>
                  </a:r>
                  <a:endPara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für</a:t>
                  </a:r>
                  <a:b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IRU +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weiteres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Schulfach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Rechteck 80">
                  <a:extLst>
                    <a:ext uri="{FF2B5EF4-FFF2-40B4-BE49-F238E27FC236}">
                      <a16:creationId xmlns:a16="http://schemas.microsoft.com/office/drawing/2014/main" id="{0AD6B926-ACC2-4403-BDC6-2E044544603A}"/>
                    </a:ext>
                  </a:extLst>
                </p:cNvPr>
                <p:cNvSpPr/>
                <p:nvPr/>
              </p:nvSpPr>
              <p:spPr>
                <a:xfrm>
                  <a:off x="8584441" y="2322535"/>
                  <a:ext cx="3146635" cy="171719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Studium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b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in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Islamwissenschaft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/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isl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.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Theologie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Rechteck 81">
                  <a:extLst>
                    <a:ext uri="{FF2B5EF4-FFF2-40B4-BE49-F238E27FC236}">
                      <a16:creationId xmlns:a16="http://schemas.microsoft.com/office/drawing/2014/main" id="{182965DF-FBD9-4B34-BC3B-DFD83E8DF60A}"/>
                    </a:ext>
                  </a:extLst>
                </p:cNvPr>
                <p:cNvSpPr/>
                <p:nvPr/>
              </p:nvSpPr>
              <p:spPr>
                <a:xfrm>
                  <a:off x="460923" y="4120998"/>
                  <a:ext cx="3892713" cy="1476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Referendariat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über</a:t>
                  </a:r>
                  <a:endPara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Lehramt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(18 </a:t>
                  </a:r>
                  <a:r>
                    <a:rPr kumimoji="0" lang="tr-TR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Monate</a:t>
                  </a:r>
                  <a:r>
                    <a:rPr kumimoji="0" lang="tr-TR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+ </a:t>
                  </a:r>
                  <a:r>
                    <a:rPr kumimoji="0" lang="tr-TR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Prüfung</a:t>
                  </a:r>
                  <a:r>
                    <a:rPr kumimoji="0" lang="tr-TR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de-DE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hteck 82">
                  <a:extLst>
                    <a:ext uri="{FF2B5EF4-FFF2-40B4-BE49-F238E27FC236}">
                      <a16:creationId xmlns:a16="http://schemas.microsoft.com/office/drawing/2014/main" id="{7BF2CD65-AE02-4DE7-8786-5E48F4ECD524}"/>
                    </a:ext>
                  </a:extLst>
                </p:cNvPr>
                <p:cNvSpPr/>
                <p:nvPr/>
              </p:nvSpPr>
              <p:spPr>
                <a:xfrm>
                  <a:off x="8584441" y="4120998"/>
                  <a:ext cx="3146635" cy="1476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bIns="36000"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PE </a:t>
                  </a:r>
                  <a:b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(P</a:t>
                  </a:r>
                  <a:r>
                    <a:rPr kumimoji="0" lang="de-DE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ä</a:t>
                  </a:r>
                  <a:r>
                    <a:rPr kumimoji="0" lang="tr-TR" sz="12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dagodgische</a:t>
                  </a:r>
                  <a:r>
                    <a:rPr kumimoji="0" lang="tr-TR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2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Einführung</a:t>
                  </a:r>
                  <a:r>
                    <a:rPr kumimoji="0" lang="tr-TR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lvl="0" algn="ctr">
                    <a:lnSpc>
                      <a:spcPct val="120000"/>
                    </a:lnSpc>
                  </a:pPr>
                  <a:r>
                    <a:rPr lang="de-DE" sz="1600" spc="-100" dirty="0">
                      <a:solidFill>
                        <a:prstClr val="black"/>
                      </a:solidFill>
                    </a:rPr>
                    <a:t>(</a:t>
                  </a:r>
                  <a:r>
                    <a:rPr lang="tr-TR" sz="1600" spc="-100" dirty="0">
                      <a:solidFill>
                        <a:prstClr val="black"/>
                      </a:solidFill>
                    </a:rPr>
                    <a:t>12 </a:t>
                  </a:r>
                  <a:r>
                    <a:rPr lang="tr-TR" sz="1600" spc="-100" dirty="0" err="1">
                      <a:solidFill>
                        <a:prstClr val="black"/>
                      </a:solidFill>
                    </a:rPr>
                    <a:t>Monate</a:t>
                  </a:r>
                  <a:r>
                    <a:rPr lang="tr-TR" sz="1600" spc="-100" dirty="0">
                      <a:solidFill>
                        <a:prstClr val="black"/>
                      </a:solidFill>
                    </a:rPr>
                    <a:t> </a:t>
                  </a:r>
                  <a:r>
                    <a:rPr lang="de-DE" sz="1600" spc="-100" dirty="0">
                      <a:solidFill>
                        <a:prstClr val="black"/>
                      </a:solidFill>
                    </a:rPr>
                    <a:t>+ ohne Prüfung/mit Beurteilungsbericht)</a:t>
                  </a:r>
                </a:p>
              </p:txBody>
            </p:sp>
            <p:sp>
              <p:nvSpPr>
                <p:cNvPr id="84" name="Rechteck 83">
                  <a:extLst>
                    <a:ext uri="{FF2B5EF4-FFF2-40B4-BE49-F238E27FC236}">
                      <a16:creationId xmlns:a16="http://schemas.microsoft.com/office/drawing/2014/main" id="{EA0A9957-7D3A-4EFF-9BF4-A40D4295917C}"/>
                    </a:ext>
                  </a:extLst>
                </p:cNvPr>
                <p:cNvSpPr/>
                <p:nvPr/>
              </p:nvSpPr>
              <p:spPr>
                <a:xfrm>
                  <a:off x="4781990" y="4120998"/>
                  <a:ext cx="3633405" cy="147599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Referendariat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über</a:t>
                  </a:r>
                  <a:b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OBAS 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(24 </a:t>
                  </a:r>
                  <a:r>
                    <a:rPr kumimoji="0" lang="tr-TR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Monate</a:t>
                  </a:r>
                  <a:r>
                    <a:rPr kumimoji="0" lang="tr-TR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+ </a:t>
                  </a:r>
                  <a:r>
                    <a:rPr kumimoji="0" lang="tr-TR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Prüfung</a:t>
                  </a:r>
                  <a:r>
                    <a:rPr kumimoji="0" lang="tr-TR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de-DE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hteck 84">
                  <a:extLst>
                    <a:ext uri="{FF2B5EF4-FFF2-40B4-BE49-F238E27FC236}">
                      <a16:creationId xmlns:a16="http://schemas.microsoft.com/office/drawing/2014/main" id="{A02D4789-DB58-4B80-911A-AF18D2724CA3}"/>
                    </a:ext>
                  </a:extLst>
                </p:cNvPr>
                <p:cNvSpPr/>
                <p:nvPr/>
              </p:nvSpPr>
              <p:spPr>
                <a:xfrm>
                  <a:off x="460923" y="5816601"/>
                  <a:ext cx="7946095" cy="7351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Grundst</a:t>
                  </a:r>
                  <a:r>
                    <a: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ä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ndige IRU-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Lehrkraft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mit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Verbeamtung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hteck 85">
                  <a:extLst>
                    <a:ext uri="{FF2B5EF4-FFF2-40B4-BE49-F238E27FC236}">
                      <a16:creationId xmlns:a16="http://schemas.microsoft.com/office/drawing/2014/main" id="{2F572FC5-7E58-4BD0-BBB9-18F7A131DAC0}"/>
                    </a:ext>
                  </a:extLst>
                </p:cNvPr>
                <p:cNvSpPr/>
                <p:nvPr/>
              </p:nvSpPr>
              <p:spPr>
                <a:xfrm>
                  <a:off x="8584440" y="5799671"/>
                  <a:ext cx="3146635" cy="7351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Fachlehrer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/in </a:t>
                  </a:r>
                  <a:r>
                    <a:rPr kumimoji="0" lang="tr-TR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</a:t>
                  </a:r>
                  <a:r>
                    <a:rPr kumimoji="0" lang="tr-TR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Angestellte</a:t>
                  </a:r>
                  <a:r>
                    <a:rPr kumimoji="0" lang="tr-TR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/r)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Pfeil: Fünfeck 86">
                  <a:extLst>
                    <a:ext uri="{FF2B5EF4-FFF2-40B4-BE49-F238E27FC236}">
                      <a16:creationId xmlns:a16="http://schemas.microsoft.com/office/drawing/2014/main" id="{9602CBFC-E18E-44CA-A9B7-F9A4F268CD87}"/>
                    </a:ext>
                  </a:extLst>
                </p:cNvPr>
                <p:cNvSpPr/>
                <p:nvPr/>
              </p:nvSpPr>
              <p:spPr>
                <a:xfrm rot="5400000">
                  <a:off x="2190519" y="1247852"/>
                  <a:ext cx="504000" cy="15840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Pfeil: Fünfeck 87">
                  <a:extLst>
                    <a:ext uri="{FF2B5EF4-FFF2-40B4-BE49-F238E27FC236}">
                      <a16:creationId xmlns:a16="http://schemas.microsoft.com/office/drawing/2014/main" id="{19B09E2B-2F37-4893-9067-64ED83FBFD48}"/>
                    </a:ext>
                  </a:extLst>
                </p:cNvPr>
                <p:cNvSpPr/>
                <p:nvPr/>
              </p:nvSpPr>
              <p:spPr>
                <a:xfrm rot="5400000">
                  <a:off x="6346692" y="1247852"/>
                  <a:ext cx="504000" cy="15840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Pfeil: Fünfeck 88">
                  <a:extLst>
                    <a:ext uri="{FF2B5EF4-FFF2-40B4-BE49-F238E27FC236}">
                      <a16:creationId xmlns:a16="http://schemas.microsoft.com/office/drawing/2014/main" id="{BD4873A8-635B-4317-8B82-7B356E24ED9B}"/>
                    </a:ext>
                  </a:extLst>
                </p:cNvPr>
                <p:cNvSpPr/>
                <p:nvPr/>
              </p:nvSpPr>
              <p:spPr>
                <a:xfrm rot="5400000">
                  <a:off x="9905757" y="1247852"/>
                  <a:ext cx="504000" cy="15840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Pfeil: Fünfeck 89">
                  <a:extLst>
                    <a:ext uri="{FF2B5EF4-FFF2-40B4-BE49-F238E27FC236}">
                      <a16:creationId xmlns:a16="http://schemas.microsoft.com/office/drawing/2014/main" id="{72172A11-160D-4F63-AE07-80FD34E76E5C}"/>
                    </a:ext>
                  </a:extLst>
                </p:cNvPr>
                <p:cNvSpPr/>
                <p:nvPr/>
              </p:nvSpPr>
              <p:spPr>
                <a:xfrm rot="5400000">
                  <a:off x="6497356" y="4906335"/>
                  <a:ext cx="202672" cy="1584000"/>
                </a:xfrm>
                <a:prstGeom prst="homePlate">
                  <a:avLst>
                    <a:gd name="adj" fmla="val 9895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Pfeil: Fünfeck 90">
                  <a:extLst>
                    <a:ext uri="{FF2B5EF4-FFF2-40B4-BE49-F238E27FC236}">
                      <a16:creationId xmlns:a16="http://schemas.microsoft.com/office/drawing/2014/main" id="{7B9AF530-67CE-408C-9EB7-BE66E80266D1}"/>
                    </a:ext>
                  </a:extLst>
                </p:cNvPr>
                <p:cNvSpPr/>
                <p:nvPr/>
              </p:nvSpPr>
              <p:spPr>
                <a:xfrm rot="5400000">
                  <a:off x="2305943" y="4906335"/>
                  <a:ext cx="202672" cy="1584000"/>
                </a:xfrm>
                <a:prstGeom prst="homePlate">
                  <a:avLst>
                    <a:gd name="adj" fmla="val 9895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Pfeil: Fünfeck 91">
                  <a:extLst>
                    <a:ext uri="{FF2B5EF4-FFF2-40B4-BE49-F238E27FC236}">
                      <a16:creationId xmlns:a16="http://schemas.microsoft.com/office/drawing/2014/main" id="{9F4D594B-4261-4670-8EC4-CEACECEB4AED}"/>
                    </a:ext>
                  </a:extLst>
                </p:cNvPr>
                <p:cNvSpPr/>
                <p:nvPr/>
              </p:nvSpPr>
              <p:spPr>
                <a:xfrm rot="5400000">
                  <a:off x="10056421" y="4906335"/>
                  <a:ext cx="202672" cy="1584000"/>
                </a:xfrm>
                <a:prstGeom prst="homePlate">
                  <a:avLst>
                    <a:gd name="adj" fmla="val 9895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46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1332 -0.14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-74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32148ED-6C91-4EB8-BCC0-A85F65E6CDB7}"/>
              </a:ext>
            </a:extLst>
          </p:cNvPr>
          <p:cNvGrpSpPr/>
          <p:nvPr/>
        </p:nvGrpSpPr>
        <p:grpSpPr>
          <a:xfrm>
            <a:off x="322729" y="1238851"/>
            <a:ext cx="9144000" cy="4320000"/>
            <a:chOff x="322729" y="1238851"/>
            <a:chExt cx="9144000" cy="4320000"/>
          </a:xfrm>
        </p:grpSpPr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8E3BC1C6-65A1-4A75-A2D5-CCF34246E991}"/>
                </a:ext>
              </a:extLst>
            </p:cNvPr>
            <p:cNvSpPr/>
            <p:nvPr/>
          </p:nvSpPr>
          <p:spPr>
            <a:xfrm>
              <a:off x="322729" y="1238851"/>
              <a:ext cx="9144000" cy="4320000"/>
            </a:xfrm>
            <a:prstGeom prst="roundRect">
              <a:avLst>
                <a:gd name="adj" fmla="val 4759"/>
              </a:avLst>
            </a:prstGeom>
            <a:solidFill>
              <a:srgbClr val="70AD47">
                <a:alpha val="50196"/>
              </a:srgbClr>
            </a:solidFill>
            <a:ln w="28575">
              <a:solidFill>
                <a:srgbClr val="70AD47"/>
              </a:solidFill>
            </a:ln>
            <a:effectLst>
              <a:outerShdw blurRad="127000" dist="38100" dir="2700000" algn="tl" rotWithShape="0">
                <a:schemeClr val="tx1">
                  <a:alpha val="6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7A2BAC69-D1A4-4A55-9282-A782E931A9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0923" y="1312631"/>
              <a:ext cx="8892000" cy="4133669"/>
              <a:chOff x="460923" y="1312601"/>
              <a:chExt cx="11232000" cy="5221449"/>
            </a:xfrm>
          </p:grpSpPr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D4047D98-6D08-4F2C-870B-FA7B002E38AE}"/>
                  </a:ext>
                </a:extLst>
              </p:cNvPr>
              <p:cNvSpPr/>
              <p:nvPr/>
            </p:nvSpPr>
            <p:spPr>
              <a:xfrm>
                <a:off x="4773613" y="2322535"/>
                <a:ext cx="3633405" cy="171719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Studium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b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Islamwissenschaft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/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isl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Theologie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+ 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weiteres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Fach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Kompatibel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mit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einem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Schulfach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" name="Gruppieren 1">
                <a:extLst>
                  <a:ext uri="{FF2B5EF4-FFF2-40B4-BE49-F238E27FC236}">
                    <a16:creationId xmlns:a16="http://schemas.microsoft.com/office/drawing/2014/main" id="{2F3D01CA-3CB7-4E7E-8955-9711036E487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60923" y="1312601"/>
                <a:ext cx="11232000" cy="5221449"/>
                <a:chOff x="460923" y="1312600"/>
                <a:chExt cx="11270153" cy="5239185"/>
              </a:xfrm>
            </p:grpSpPr>
            <p:sp>
              <p:nvSpPr>
                <p:cNvPr id="15" name="Rechteck 14">
                  <a:extLst>
                    <a:ext uri="{FF2B5EF4-FFF2-40B4-BE49-F238E27FC236}">
                      <a16:creationId xmlns:a16="http://schemas.microsoft.com/office/drawing/2014/main" id="{CF1348D4-8684-4FC8-AA4A-61EACE55A110}"/>
                    </a:ext>
                  </a:extLst>
                </p:cNvPr>
                <p:cNvSpPr/>
                <p:nvPr/>
              </p:nvSpPr>
              <p:spPr>
                <a:xfrm>
                  <a:off x="460923" y="1312600"/>
                  <a:ext cx="3892713" cy="47525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Regulärer Einstieg</a:t>
                  </a:r>
                </a:p>
              </p:txBody>
            </p:sp>
            <p:sp>
              <p:nvSpPr>
                <p:cNvPr id="16" name="Rechteck 15">
                  <a:extLst>
                    <a:ext uri="{FF2B5EF4-FFF2-40B4-BE49-F238E27FC236}">
                      <a16:creationId xmlns:a16="http://schemas.microsoft.com/office/drawing/2014/main" id="{2F13ECFD-DA8B-4D39-A18D-DB78A66DC9CA}"/>
                    </a:ext>
                  </a:extLst>
                </p:cNvPr>
                <p:cNvSpPr/>
                <p:nvPr/>
              </p:nvSpPr>
              <p:spPr>
                <a:xfrm>
                  <a:off x="4773613" y="1312600"/>
                  <a:ext cx="6957463" cy="47525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Seitene</a:t>
                  </a:r>
                  <a:r>
                    <a:rPr kumimoji="0" lang="de-DE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instieg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Rechteck 16">
                  <a:extLst>
                    <a:ext uri="{FF2B5EF4-FFF2-40B4-BE49-F238E27FC236}">
                      <a16:creationId xmlns:a16="http://schemas.microsoft.com/office/drawing/2014/main" id="{1C1AFC96-E2F9-48DA-AED2-BB2F7825E2CF}"/>
                    </a:ext>
                  </a:extLst>
                </p:cNvPr>
                <p:cNvSpPr/>
                <p:nvPr/>
              </p:nvSpPr>
              <p:spPr>
                <a:xfrm>
                  <a:off x="460923" y="2322535"/>
                  <a:ext cx="3892713" cy="171719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</a:t>
                  </a:r>
                  <a:r>
                    <a:rPr kumimoji="0" lang="de-DE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tudium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auf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Lehramt</a:t>
                  </a:r>
                  <a:endPara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für</a:t>
                  </a:r>
                  <a:b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IRU +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weiteres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Schulfach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Rechteck 18">
                  <a:extLst>
                    <a:ext uri="{FF2B5EF4-FFF2-40B4-BE49-F238E27FC236}">
                      <a16:creationId xmlns:a16="http://schemas.microsoft.com/office/drawing/2014/main" id="{875FAD52-1E5A-47C7-8F88-899772F762B5}"/>
                    </a:ext>
                  </a:extLst>
                </p:cNvPr>
                <p:cNvSpPr/>
                <p:nvPr/>
              </p:nvSpPr>
              <p:spPr>
                <a:xfrm>
                  <a:off x="8584441" y="2322535"/>
                  <a:ext cx="3146635" cy="171719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Studium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b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in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Islamwissenschaft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/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isl</a:t>
                  </a:r>
                  <a:r>
                    <a:rPr kumimoji="0" lang="tr-TR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. </a:t>
                  </a:r>
                  <a:r>
                    <a:rPr kumimoji="0" lang="tr-TR" sz="16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Theologie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AADC32A7-4B80-4247-A1E6-A7FE38E76A99}"/>
                    </a:ext>
                  </a:extLst>
                </p:cNvPr>
                <p:cNvSpPr/>
                <p:nvPr/>
              </p:nvSpPr>
              <p:spPr>
                <a:xfrm>
                  <a:off x="460923" y="4120998"/>
                  <a:ext cx="3892713" cy="1476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Referendariat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über</a:t>
                  </a:r>
                  <a:endPara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Lehramt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(18 </a:t>
                  </a:r>
                  <a:r>
                    <a:rPr kumimoji="0" lang="tr-TR" sz="18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Monate</a:t>
                  </a: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+ </a:t>
                  </a:r>
                  <a:r>
                    <a:rPr kumimoji="0" lang="tr-TR" sz="18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Prüfung</a:t>
                  </a: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4566573E-8539-4947-92C9-E4C94FA354D8}"/>
                    </a:ext>
                  </a:extLst>
                </p:cNvPr>
                <p:cNvSpPr/>
                <p:nvPr/>
              </p:nvSpPr>
              <p:spPr>
                <a:xfrm>
                  <a:off x="8584441" y="4120998"/>
                  <a:ext cx="3146635" cy="1476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PE </a:t>
                  </a:r>
                  <a:b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(P</a:t>
                  </a:r>
                  <a:r>
                    <a:rPr kumimoji="0" lang="de-DE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ä</a:t>
                  </a:r>
                  <a:r>
                    <a:rPr kumimoji="0" lang="tr-TR" sz="12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dagodgische</a:t>
                  </a:r>
                  <a:r>
                    <a:rPr kumimoji="0" lang="tr-TR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12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Einführung</a:t>
                  </a:r>
                  <a:r>
                    <a:rPr kumimoji="0" lang="tr-TR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lvl="0" algn="ctr">
                    <a:lnSpc>
                      <a:spcPct val="120000"/>
                    </a:lnSpc>
                  </a:pPr>
                  <a:r>
                    <a:rPr lang="de-DE" sz="1600" spc="-100" dirty="0">
                      <a:solidFill>
                        <a:prstClr val="black"/>
                      </a:solidFill>
                    </a:rPr>
                    <a:t>(</a:t>
                  </a:r>
                  <a:r>
                    <a:rPr lang="tr-TR" sz="1600" spc="-100" dirty="0">
                      <a:solidFill>
                        <a:prstClr val="black"/>
                      </a:solidFill>
                    </a:rPr>
                    <a:t>12 </a:t>
                  </a:r>
                  <a:r>
                    <a:rPr lang="tr-TR" sz="1600" spc="-100" dirty="0" err="1">
                      <a:solidFill>
                        <a:prstClr val="black"/>
                      </a:solidFill>
                    </a:rPr>
                    <a:t>Monate</a:t>
                  </a:r>
                  <a:r>
                    <a:rPr lang="tr-TR" sz="1600" spc="-100" dirty="0">
                      <a:solidFill>
                        <a:prstClr val="black"/>
                      </a:solidFill>
                    </a:rPr>
                    <a:t> </a:t>
                  </a:r>
                  <a:r>
                    <a:rPr lang="de-DE" sz="1600" spc="-100" dirty="0">
                      <a:solidFill>
                        <a:prstClr val="black"/>
                      </a:solidFill>
                    </a:rPr>
                    <a:t>+ ohne Prüfung/mit Beurteilungsbericht)</a:t>
                  </a:r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4FCC9034-4EAF-468C-BCA7-D6EEDED8AB26}"/>
                    </a:ext>
                  </a:extLst>
                </p:cNvPr>
                <p:cNvSpPr/>
                <p:nvPr/>
              </p:nvSpPr>
              <p:spPr>
                <a:xfrm>
                  <a:off x="4781990" y="4120998"/>
                  <a:ext cx="3633405" cy="147599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Referendariat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über</a:t>
                  </a:r>
                  <a:b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</a:b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OBAS </a:t>
                  </a:r>
                  <a:endPara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(24 </a:t>
                  </a:r>
                  <a:r>
                    <a:rPr kumimoji="0" lang="tr-TR" sz="18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Monate</a:t>
                  </a: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+ </a:t>
                  </a:r>
                  <a:r>
                    <a:rPr kumimoji="0" lang="tr-TR" sz="18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Prüfung</a:t>
                  </a: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63D8A2C1-CED4-4EFF-B51C-C2649E172723}"/>
                    </a:ext>
                  </a:extLst>
                </p:cNvPr>
                <p:cNvSpPr/>
                <p:nvPr/>
              </p:nvSpPr>
              <p:spPr>
                <a:xfrm>
                  <a:off x="460923" y="5816601"/>
                  <a:ext cx="7946095" cy="7351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Grundst</a:t>
                  </a:r>
                  <a:r>
                    <a: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ä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ndige IRU-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Lehrkraft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mit 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Verbeamtung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BC1359D8-CF37-45AA-9205-41C2727C9935}"/>
                    </a:ext>
                  </a:extLst>
                </p:cNvPr>
                <p:cNvSpPr/>
                <p:nvPr/>
              </p:nvSpPr>
              <p:spPr>
                <a:xfrm>
                  <a:off x="8584440" y="5799671"/>
                  <a:ext cx="3146635" cy="7351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Fachlehrer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/in </a:t>
                  </a:r>
                  <a:r>
                    <a:rPr kumimoji="0" lang="tr-TR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(</a:t>
                  </a:r>
                  <a:r>
                    <a:rPr kumimoji="0" lang="tr-TR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Angestellte</a:t>
                  </a:r>
                  <a:r>
                    <a:rPr kumimoji="0" lang="tr-TR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/r)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Pfeil: Fünfeck 10">
                  <a:extLst>
                    <a:ext uri="{FF2B5EF4-FFF2-40B4-BE49-F238E27FC236}">
                      <a16:creationId xmlns:a16="http://schemas.microsoft.com/office/drawing/2014/main" id="{DA412AAC-D172-404B-8DA6-FA6313674C0E}"/>
                    </a:ext>
                  </a:extLst>
                </p:cNvPr>
                <p:cNvSpPr/>
                <p:nvPr/>
              </p:nvSpPr>
              <p:spPr>
                <a:xfrm rot="5400000">
                  <a:off x="2190519" y="1247852"/>
                  <a:ext cx="504000" cy="15840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Pfeil: Fünfeck 26">
                  <a:extLst>
                    <a:ext uri="{FF2B5EF4-FFF2-40B4-BE49-F238E27FC236}">
                      <a16:creationId xmlns:a16="http://schemas.microsoft.com/office/drawing/2014/main" id="{4B02DA51-9CD3-453F-B84F-0D109144DCB1}"/>
                    </a:ext>
                  </a:extLst>
                </p:cNvPr>
                <p:cNvSpPr/>
                <p:nvPr/>
              </p:nvSpPr>
              <p:spPr>
                <a:xfrm rot="5400000">
                  <a:off x="6346692" y="1247852"/>
                  <a:ext cx="504000" cy="15840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Pfeil: Fünfeck 27">
                  <a:extLst>
                    <a:ext uri="{FF2B5EF4-FFF2-40B4-BE49-F238E27FC236}">
                      <a16:creationId xmlns:a16="http://schemas.microsoft.com/office/drawing/2014/main" id="{DC502B72-5E9E-4CBB-A988-7B51A24977DA}"/>
                    </a:ext>
                  </a:extLst>
                </p:cNvPr>
                <p:cNvSpPr/>
                <p:nvPr/>
              </p:nvSpPr>
              <p:spPr>
                <a:xfrm rot="5400000">
                  <a:off x="9905757" y="1247852"/>
                  <a:ext cx="504000" cy="15840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Pfeil: Fünfeck 28">
                  <a:extLst>
                    <a:ext uri="{FF2B5EF4-FFF2-40B4-BE49-F238E27FC236}">
                      <a16:creationId xmlns:a16="http://schemas.microsoft.com/office/drawing/2014/main" id="{8E635E7F-4E4B-49D5-8089-78885A6C5AFA}"/>
                    </a:ext>
                  </a:extLst>
                </p:cNvPr>
                <p:cNvSpPr/>
                <p:nvPr/>
              </p:nvSpPr>
              <p:spPr>
                <a:xfrm rot="5400000">
                  <a:off x="6497356" y="4906335"/>
                  <a:ext cx="202672" cy="1584000"/>
                </a:xfrm>
                <a:prstGeom prst="homePlate">
                  <a:avLst>
                    <a:gd name="adj" fmla="val 9895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Pfeil: Fünfeck 30">
                  <a:extLst>
                    <a:ext uri="{FF2B5EF4-FFF2-40B4-BE49-F238E27FC236}">
                      <a16:creationId xmlns:a16="http://schemas.microsoft.com/office/drawing/2014/main" id="{2BF0E11F-DE69-42DD-AC5D-17DA55746326}"/>
                    </a:ext>
                  </a:extLst>
                </p:cNvPr>
                <p:cNvSpPr/>
                <p:nvPr/>
              </p:nvSpPr>
              <p:spPr>
                <a:xfrm rot="5400000">
                  <a:off x="2305943" y="4906335"/>
                  <a:ext cx="202672" cy="1584000"/>
                </a:xfrm>
                <a:prstGeom prst="homePlate">
                  <a:avLst>
                    <a:gd name="adj" fmla="val 9895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Pfeil: Fünfeck 31">
                  <a:extLst>
                    <a:ext uri="{FF2B5EF4-FFF2-40B4-BE49-F238E27FC236}">
                      <a16:creationId xmlns:a16="http://schemas.microsoft.com/office/drawing/2014/main" id="{89B6F2A0-EF90-488C-908F-9CBEFC6EC7B4}"/>
                    </a:ext>
                  </a:extLst>
                </p:cNvPr>
                <p:cNvSpPr/>
                <p:nvPr/>
              </p:nvSpPr>
              <p:spPr>
                <a:xfrm rot="5400000">
                  <a:off x="10056421" y="4906335"/>
                  <a:ext cx="202672" cy="1584000"/>
                </a:xfrm>
                <a:prstGeom prst="homePlate">
                  <a:avLst>
                    <a:gd name="adj" fmla="val 9895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4" name="Rechteck 3">
            <a:extLst>
              <a:ext uri="{FF2B5EF4-FFF2-40B4-BE49-F238E27FC236}">
                <a16:creationId xmlns:a16="http://schemas.microsoft.com/office/drawing/2014/main" id="{7E7E81C1-876A-41E0-A418-7C5AE61DE09D}"/>
              </a:ext>
            </a:extLst>
          </p:cNvPr>
          <p:cNvSpPr/>
          <p:nvPr/>
        </p:nvSpPr>
        <p:spPr>
          <a:xfrm>
            <a:off x="447476" y="3519495"/>
            <a:ext cx="8928000" cy="977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6ACD21F-1F9E-42AD-A1D9-790A90588F2F}"/>
              </a:ext>
            </a:extLst>
          </p:cNvPr>
          <p:cNvGrpSpPr/>
          <p:nvPr/>
        </p:nvGrpSpPr>
        <p:grpSpPr>
          <a:xfrm>
            <a:off x="9371558" y="3384992"/>
            <a:ext cx="2516045" cy="1330728"/>
            <a:chOff x="9371558" y="3384992"/>
            <a:chExt cx="2516045" cy="1330728"/>
          </a:xfrm>
        </p:grpSpPr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575653D0-BB1E-4A7E-A126-ABF461E833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1558" y="3546389"/>
              <a:ext cx="644045" cy="6625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E4D3BF7D-6EE1-4243-8DBB-F4D6F760BAA5}"/>
                </a:ext>
              </a:extLst>
            </p:cNvPr>
            <p:cNvSpPr/>
            <p:nvPr/>
          </p:nvSpPr>
          <p:spPr>
            <a:xfrm>
              <a:off x="10015603" y="3707720"/>
              <a:ext cx="1872000" cy="100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Lehrerlaubnis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</a:t>
              </a: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Idschaza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ACFFFB68-6B57-4674-AAD9-390A74DAB20A}"/>
                </a:ext>
              </a:extLst>
            </p:cNvPr>
            <p:cNvSpPr/>
            <p:nvPr/>
          </p:nvSpPr>
          <p:spPr>
            <a:xfrm>
              <a:off x="10015603" y="3384992"/>
              <a:ext cx="1872000" cy="3240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Erforderlich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072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AE1492E4-7017-4865-ABB2-866EF86BBAAF}"/>
              </a:ext>
            </a:extLst>
          </p:cNvPr>
          <p:cNvGrpSpPr/>
          <p:nvPr/>
        </p:nvGrpSpPr>
        <p:grpSpPr>
          <a:xfrm>
            <a:off x="322729" y="360632"/>
            <a:ext cx="11564874" cy="5198219"/>
            <a:chOff x="322729" y="360632"/>
            <a:chExt cx="11564874" cy="5198219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BF7070B1-40DB-48F3-8F77-076DF051E9D1}"/>
                </a:ext>
              </a:extLst>
            </p:cNvPr>
            <p:cNvGrpSpPr/>
            <p:nvPr/>
          </p:nvGrpSpPr>
          <p:grpSpPr>
            <a:xfrm>
              <a:off x="322729" y="360632"/>
              <a:ext cx="11564874" cy="5198219"/>
              <a:chOff x="322729" y="360632"/>
              <a:chExt cx="11564874" cy="5198219"/>
            </a:xfrm>
          </p:grpSpPr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B4755F74-2AF8-42D3-B4E7-EEB8C4D5A3CC}"/>
                  </a:ext>
                </a:extLst>
              </p:cNvPr>
              <p:cNvSpPr/>
              <p:nvPr/>
            </p:nvSpPr>
            <p:spPr>
              <a:xfrm>
                <a:off x="2656923" y="360632"/>
                <a:ext cx="6865989" cy="8109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Ich</a:t>
                </a:r>
                <a:r>
                  <a:rPr kumimoji="0" lang="tr-TR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bin </a:t>
                </a:r>
                <a:r>
                  <a:rPr kumimoji="0" lang="tr-TR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noch</a:t>
                </a:r>
                <a:r>
                  <a:rPr kumimoji="0" lang="tr-TR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keine</a:t>
                </a:r>
                <a:r>
                  <a:rPr kumimoji="0" lang="tr-TR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4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Lehrkraft</a:t>
                </a:r>
                <a:r>
                  <a:rPr kumimoji="0" lang="tr-TR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  <a:endParaRPr kumimoji="0" lang="de-DE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B32148ED-6C91-4EB8-BCC0-A85F65E6CDB7}"/>
                  </a:ext>
                </a:extLst>
              </p:cNvPr>
              <p:cNvGrpSpPr/>
              <p:nvPr/>
            </p:nvGrpSpPr>
            <p:grpSpPr>
              <a:xfrm>
                <a:off x="322729" y="1238851"/>
                <a:ext cx="9144000" cy="4320000"/>
                <a:chOff x="322729" y="1238851"/>
                <a:chExt cx="9144000" cy="4320000"/>
              </a:xfrm>
            </p:grpSpPr>
            <p:sp>
              <p:nvSpPr>
                <p:cNvPr id="12" name="Rechteck: abgerundete Ecken 11">
                  <a:extLst>
                    <a:ext uri="{FF2B5EF4-FFF2-40B4-BE49-F238E27FC236}">
                      <a16:creationId xmlns:a16="http://schemas.microsoft.com/office/drawing/2014/main" id="{8E3BC1C6-65A1-4A75-A2D5-CCF34246E991}"/>
                    </a:ext>
                  </a:extLst>
                </p:cNvPr>
                <p:cNvSpPr/>
                <p:nvPr/>
              </p:nvSpPr>
              <p:spPr>
                <a:xfrm>
                  <a:off x="322729" y="1238851"/>
                  <a:ext cx="9144000" cy="4320000"/>
                </a:xfrm>
                <a:prstGeom prst="roundRect">
                  <a:avLst>
                    <a:gd name="adj" fmla="val 4759"/>
                  </a:avLst>
                </a:prstGeom>
                <a:solidFill>
                  <a:srgbClr val="70AD47">
                    <a:alpha val="50196"/>
                  </a:srgbClr>
                </a:solidFill>
                <a:ln w="28575">
                  <a:solidFill>
                    <a:srgbClr val="70AD47"/>
                  </a:solidFill>
                </a:ln>
                <a:effectLst>
                  <a:outerShdw blurRad="127000" dist="38100" dir="2700000" algn="tl" rotWithShape="0">
                    <a:schemeClr val="tx1">
                      <a:alpha val="61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" name="Gruppieren 2">
                  <a:extLst>
                    <a:ext uri="{FF2B5EF4-FFF2-40B4-BE49-F238E27FC236}">
                      <a16:creationId xmlns:a16="http://schemas.microsoft.com/office/drawing/2014/main" id="{7A2BAC69-D1A4-4A55-9282-A782E931A971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60923" y="1312631"/>
                  <a:ext cx="8892000" cy="4133669"/>
                  <a:chOff x="460923" y="1312601"/>
                  <a:chExt cx="11232000" cy="5221449"/>
                </a:xfrm>
              </p:grpSpPr>
              <p:sp>
                <p:nvSpPr>
                  <p:cNvPr id="18" name="Rechteck 17">
                    <a:extLst>
                      <a:ext uri="{FF2B5EF4-FFF2-40B4-BE49-F238E27FC236}">
                        <a16:creationId xmlns:a16="http://schemas.microsoft.com/office/drawing/2014/main" id="{D4047D98-6D08-4F2C-870B-FA7B002E38AE}"/>
                      </a:ext>
                    </a:extLst>
                  </p:cNvPr>
                  <p:cNvSpPr/>
                  <p:nvPr/>
                </p:nvSpPr>
                <p:spPr>
                  <a:xfrm>
                    <a:off x="4773613" y="2322535"/>
                    <a:ext cx="3633405" cy="1717199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20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Studium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b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</a:b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in 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Islamwissenschaft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/ 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isl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. 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Theologie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+  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weiteres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Fach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(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Kompatibel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mit 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einem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  <a:r>
                      <a:rPr kumimoji="0" lang="tr-TR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Schulfach</a:t>
                    </a:r>
                    <a:r>
                      <a: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)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" name="Gruppieren 1">
                    <a:extLst>
                      <a:ext uri="{FF2B5EF4-FFF2-40B4-BE49-F238E27FC236}">
                        <a16:creationId xmlns:a16="http://schemas.microsoft.com/office/drawing/2014/main" id="{2F3D01CA-3CB7-4E7E-8955-9711036E4871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460923" y="1312601"/>
                    <a:ext cx="11232000" cy="5221449"/>
                    <a:chOff x="460923" y="1312600"/>
                    <a:chExt cx="11270153" cy="5239185"/>
                  </a:xfrm>
                </p:grpSpPr>
                <p:sp>
                  <p:nvSpPr>
                    <p:cNvPr id="15" name="Rechteck 14">
                      <a:extLst>
                        <a:ext uri="{FF2B5EF4-FFF2-40B4-BE49-F238E27FC236}">
                          <a16:creationId xmlns:a16="http://schemas.microsoft.com/office/drawing/2014/main" id="{CF1348D4-8684-4FC8-AA4A-61EACE55A1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1312600"/>
                      <a:ext cx="3892713" cy="475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Regulärer Einstieg</a:t>
                      </a:r>
                    </a:p>
                  </p:txBody>
                </p:sp>
                <p:sp>
                  <p:nvSpPr>
                    <p:cNvPr id="16" name="Rechteck 15">
                      <a:extLst>
                        <a:ext uri="{FF2B5EF4-FFF2-40B4-BE49-F238E27FC236}">
                          <a16:creationId xmlns:a16="http://schemas.microsoft.com/office/drawing/2014/main" id="{2F13ECFD-DA8B-4D39-A18D-DB78A66DC9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73613" y="1312600"/>
                      <a:ext cx="6957463" cy="475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Seitene</a:t>
                      </a:r>
                      <a:r>
                        <a:rPr kumimoji="0" lang="de-DE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instieg</a:t>
                      </a:r>
                      <a:endParaRPr kumimoji="0" lang="de-DE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" name="Rechteck 16">
                      <a:extLst>
                        <a:ext uri="{FF2B5EF4-FFF2-40B4-BE49-F238E27FC236}">
                          <a16:creationId xmlns:a16="http://schemas.microsoft.com/office/drawing/2014/main" id="{1C1AFC96-E2F9-48DA-AED2-BB2F7825E2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2322535"/>
                      <a:ext cx="3892713" cy="17171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de-DE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tudium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auf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Lehramt</a:t>
                      </a:r>
                      <a:endParaRPr kumimoji="0" lang="tr-T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für</a:t>
                      </a:r>
                      <a:b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IRU +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weiteres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Schulfach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9" name="Rechteck 18">
                      <a:extLst>
                        <a:ext uri="{FF2B5EF4-FFF2-40B4-BE49-F238E27FC236}">
                          <a16:creationId xmlns:a16="http://schemas.microsoft.com/office/drawing/2014/main" id="{875FAD52-1E5A-47C7-8F88-899772F762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84441" y="2322535"/>
                      <a:ext cx="3146635" cy="17171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Studium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Islamwissenschaft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isl</a:t>
                      </a:r>
                      <a:r>
                        <a:rPr kumimoji="0" lang="tr-T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tr-T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Theologie</a:t>
                      </a:r>
                      <a:endParaRPr kumimoji="0" lang="de-DE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0" name="Rechteck 19">
                      <a:extLst>
                        <a:ext uri="{FF2B5EF4-FFF2-40B4-BE49-F238E27FC236}">
                          <a16:creationId xmlns:a16="http://schemas.microsoft.com/office/drawing/2014/main" id="{AADC32A7-4B80-4247-A1E6-A7FE38E76A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4120998"/>
                      <a:ext cx="3892713" cy="1476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Referendariat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über</a:t>
                      </a:r>
                      <a:endParaRPr kumimoji="0" lang="tr-T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Lehramt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(18 </a:t>
                      </a: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Monate</a:t>
                      </a: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Prüfung</a:t>
                      </a: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de-D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1" name="Rechteck 20">
                      <a:extLst>
                        <a:ext uri="{FF2B5EF4-FFF2-40B4-BE49-F238E27FC236}">
                          <a16:creationId xmlns:a16="http://schemas.microsoft.com/office/drawing/2014/main" id="{4566573E-8539-4947-92C9-E4C94FA354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84441" y="4120998"/>
                      <a:ext cx="3146635" cy="1476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36000" rIns="36000"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 </a:t>
                      </a:r>
                      <a:b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(P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ä</a:t>
                      </a:r>
                      <a:r>
                        <a:rPr kumimoji="0" lang="tr-T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dagodgische</a:t>
                      </a: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Einführung</a:t>
                      </a:r>
                      <a:r>
                        <a:rPr kumimoji="0" lang="tr-T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20000"/>
                        </a:lnSpc>
                      </a:pPr>
                      <a:r>
                        <a:rPr lang="de-DE" sz="1600" spc="-100" dirty="0">
                          <a:solidFill>
                            <a:prstClr val="black"/>
                          </a:solidFill>
                        </a:rPr>
                        <a:t>(</a:t>
                      </a:r>
                      <a:r>
                        <a:rPr lang="tr-TR" sz="1600" spc="-100" dirty="0">
                          <a:solidFill>
                            <a:prstClr val="black"/>
                          </a:solidFill>
                        </a:rPr>
                        <a:t>12 </a:t>
                      </a:r>
                      <a:r>
                        <a:rPr lang="tr-TR" sz="1600" spc="-100" dirty="0" err="1">
                          <a:solidFill>
                            <a:prstClr val="black"/>
                          </a:solidFill>
                        </a:rPr>
                        <a:t>Monate</a:t>
                      </a:r>
                      <a:r>
                        <a:rPr lang="tr-TR" sz="1600" spc="-1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de-DE" sz="1600" spc="-100" dirty="0">
                          <a:solidFill>
                            <a:prstClr val="black"/>
                          </a:solidFill>
                        </a:rPr>
                        <a:t>+ ohne Prüfung/mit Beurteilungsbericht)</a:t>
                      </a:r>
                    </a:p>
                  </p:txBody>
                </p:sp>
                <p:sp>
                  <p:nvSpPr>
                    <p:cNvPr id="22" name="Rechteck 21">
                      <a:extLst>
                        <a:ext uri="{FF2B5EF4-FFF2-40B4-BE49-F238E27FC236}">
                          <a16:creationId xmlns:a16="http://schemas.microsoft.com/office/drawing/2014/main" id="{4FCC9034-4EAF-468C-BCA7-D6EEDED8A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81990" y="4120998"/>
                      <a:ext cx="3633405" cy="1475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Referendariat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über</a:t>
                      </a:r>
                      <a:b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OBAS </a:t>
                      </a:r>
                      <a:endParaRPr kumimoji="0" lang="tr-T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(24 </a:t>
                      </a: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Monate</a:t>
                      </a: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Prüfung</a:t>
                      </a: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de-D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4" name="Rechteck 23">
                      <a:extLst>
                        <a:ext uri="{FF2B5EF4-FFF2-40B4-BE49-F238E27FC236}">
                          <a16:creationId xmlns:a16="http://schemas.microsoft.com/office/drawing/2014/main" id="{63D8A2C1-CED4-4EFF-B51C-C2649E172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923" y="5816601"/>
                      <a:ext cx="7946095" cy="7351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Grundst</a:t>
                      </a:r>
                      <a: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ä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ndige IRU-</a:t>
                      </a: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Lehrkraft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mit </a:t>
                      </a: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Verbeamtung</a:t>
                      </a:r>
                      <a:endParaRPr kumimoji="0" lang="de-DE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5" name="Rechteck 24">
                      <a:extLst>
                        <a:ext uri="{FF2B5EF4-FFF2-40B4-BE49-F238E27FC236}">
                          <a16:creationId xmlns:a16="http://schemas.microsoft.com/office/drawing/2014/main" id="{BC1359D8-CF37-45AA-9205-41C2727C99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84440" y="5799671"/>
                      <a:ext cx="3146635" cy="7351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Fachlehrer</a:t>
                      </a:r>
                      <a:r>
                        <a:rPr kumimoji="0" lang="tr-T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/in </a:t>
                      </a:r>
                      <a:r>
                        <a:rPr kumimoji="0" lang="tr-T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tr-TR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Angestellte</a:t>
                      </a:r>
                      <a:r>
                        <a:rPr kumimoji="0" lang="tr-T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/r)</a:t>
                      </a:r>
                      <a:endParaRPr kumimoji="0" lang="de-DE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" name="Pfeil: Fünfeck 10">
                      <a:extLst>
                        <a:ext uri="{FF2B5EF4-FFF2-40B4-BE49-F238E27FC236}">
                          <a16:creationId xmlns:a16="http://schemas.microsoft.com/office/drawing/2014/main" id="{DA412AAC-D172-404B-8DA6-FA6313674C0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90519" y="1247852"/>
                      <a:ext cx="504000" cy="1584000"/>
                    </a:xfrm>
                    <a:prstGeom prst="homePlat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7" name="Pfeil: Fünfeck 26">
                      <a:extLst>
                        <a:ext uri="{FF2B5EF4-FFF2-40B4-BE49-F238E27FC236}">
                          <a16:creationId xmlns:a16="http://schemas.microsoft.com/office/drawing/2014/main" id="{4B02DA51-9CD3-453F-B84F-0D109144DCB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346692" y="1247852"/>
                      <a:ext cx="504000" cy="1584000"/>
                    </a:xfrm>
                    <a:prstGeom prst="homePlat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8" name="Pfeil: Fünfeck 27">
                      <a:extLst>
                        <a:ext uri="{FF2B5EF4-FFF2-40B4-BE49-F238E27FC236}">
                          <a16:creationId xmlns:a16="http://schemas.microsoft.com/office/drawing/2014/main" id="{DC502B72-5E9E-4CBB-A988-7B51A24977D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9905757" y="1247852"/>
                      <a:ext cx="504000" cy="1584000"/>
                    </a:xfrm>
                    <a:prstGeom prst="homePlat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9" name="Pfeil: Fünfeck 28">
                      <a:extLst>
                        <a:ext uri="{FF2B5EF4-FFF2-40B4-BE49-F238E27FC236}">
                          <a16:creationId xmlns:a16="http://schemas.microsoft.com/office/drawing/2014/main" id="{8E635E7F-4E4B-49D5-8089-78885A6C5AF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497356" y="4906335"/>
                      <a:ext cx="202672" cy="1584000"/>
                    </a:xfrm>
                    <a:prstGeom prst="homePlate">
                      <a:avLst>
                        <a:gd name="adj" fmla="val 9895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Pfeil: Fünfeck 30">
                      <a:extLst>
                        <a:ext uri="{FF2B5EF4-FFF2-40B4-BE49-F238E27FC236}">
                          <a16:creationId xmlns:a16="http://schemas.microsoft.com/office/drawing/2014/main" id="{2BF0E11F-DE69-42DD-AC5D-17DA55746326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305943" y="4906335"/>
                      <a:ext cx="202672" cy="1584000"/>
                    </a:xfrm>
                    <a:prstGeom prst="homePlate">
                      <a:avLst>
                        <a:gd name="adj" fmla="val 9895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2" name="Pfeil: Fünfeck 31">
                      <a:extLst>
                        <a:ext uri="{FF2B5EF4-FFF2-40B4-BE49-F238E27FC236}">
                          <a16:creationId xmlns:a16="http://schemas.microsoft.com/office/drawing/2014/main" id="{89B6F2A0-EF90-488C-908F-9CBEFC6EC7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0056421" y="4906335"/>
                      <a:ext cx="202672" cy="1584000"/>
                    </a:xfrm>
                    <a:prstGeom prst="homePlate">
                      <a:avLst>
                        <a:gd name="adj" fmla="val 9895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" name="Gruppieren 4">
                <a:extLst>
                  <a:ext uri="{FF2B5EF4-FFF2-40B4-BE49-F238E27FC236}">
                    <a16:creationId xmlns:a16="http://schemas.microsoft.com/office/drawing/2014/main" id="{D6ACD21F-1F9E-42AD-A1D9-790A90588F2F}"/>
                  </a:ext>
                </a:extLst>
              </p:cNvPr>
              <p:cNvGrpSpPr/>
              <p:nvPr/>
            </p:nvGrpSpPr>
            <p:grpSpPr>
              <a:xfrm>
                <a:off x="9371558" y="3384992"/>
                <a:ext cx="2516045" cy="1330728"/>
                <a:chOff x="9371558" y="3384992"/>
                <a:chExt cx="2516045" cy="1330728"/>
              </a:xfrm>
            </p:grpSpPr>
            <p:cxnSp>
              <p:nvCxnSpPr>
                <p:cNvPr id="6" name="Gerade Verbindung mit Pfeil 5">
                  <a:extLst>
                    <a:ext uri="{FF2B5EF4-FFF2-40B4-BE49-F238E27FC236}">
                      <a16:creationId xmlns:a16="http://schemas.microsoft.com/office/drawing/2014/main" id="{575653D0-BB1E-4A7E-A126-ABF461E833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371558" y="3546389"/>
                  <a:ext cx="644045" cy="66254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E4D3BF7D-6EE1-4243-8DBB-F4D6F760BAA5}"/>
                    </a:ext>
                  </a:extLst>
                </p:cNvPr>
                <p:cNvSpPr/>
                <p:nvPr/>
              </p:nvSpPr>
              <p:spPr>
                <a:xfrm>
                  <a:off x="10015603" y="3707720"/>
                  <a:ext cx="1872000" cy="1008000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Lehrerlaubnis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(</a:t>
                  </a:r>
                  <a:r>
                    <a:rPr kumimoji="0" lang="tr-TR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Idschaza</a:t>
                  </a:r>
                  <a:r>
                    <a:rPr kumimoji="0" lang="tr-T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)</a:t>
                  </a:r>
                  <a:endParaRPr kumimoji="0" lang="de-DE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Rechteck 52">
                  <a:extLst>
                    <a:ext uri="{FF2B5EF4-FFF2-40B4-BE49-F238E27FC236}">
                      <a16:creationId xmlns:a16="http://schemas.microsoft.com/office/drawing/2014/main" id="{ACFFFB68-6B57-4674-AAD9-390A74DAB20A}"/>
                    </a:ext>
                  </a:extLst>
                </p:cNvPr>
                <p:cNvSpPr/>
                <p:nvPr/>
              </p:nvSpPr>
              <p:spPr>
                <a:xfrm>
                  <a:off x="10015603" y="3384992"/>
                  <a:ext cx="1872000" cy="3240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Erforderlich</a:t>
                  </a:r>
                  <a:endPara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E7E81C1-876A-41E0-A418-7C5AE61DE09D}"/>
                </a:ext>
              </a:extLst>
            </p:cNvPr>
            <p:cNvSpPr/>
            <p:nvPr/>
          </p:nvSpPr>
          <p:spPr>
            <a:xfrm>
              <a:off x="447476" y="3519495"/>
              <a:ext cx="8928000" cy="9773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ADA9E7C-7BA4-445F-8CE5-7951928FD1E0}"/>
              </a:ext>
            </a:extLst>
          </p:cNvPr>
          <p:cNvGrpSpPr/>
          <p:nvPr/>
        </p:nvGrpSpPr>
        <p:grpSpPr>
          <a:xfrm>
            <a:off x="415636" y="229825"/>
            <a:ext cx="11360728" cy="5587367"/>
            <a:chOff x="415636" y="229825"/>
            <a:chExt cx="11360728" cy="5587367"/>
          </a:xfrm>
        </p:grpSpPr>
        <p:sp>
          <p:nvSpPr>
            <p:cNvPr id="47" name="Titel 1">
              <a:extLst>
                <a:ext uri="{FF2B5EF4-FFF2-40B4-BE49-F238E27FC236}">
                  <a16:creationId xmlns:a16="http://schemas.microsoft.com/office/drawing/2014/main" id="{395D5D0E-9201-44F1-9F75-4D3E0C84F857}"/>
                </a:ext>
              </a:extLst>
            </p:cNvPr>
            <p:cNvSpPr txBox="1">
              <a:spLocks/>
            </p:cNvSpPr>
            <p:nvPr/>
          </p:nvSpPr>
          <p:spPr>
            <a:xfrm>
              <a:off x="1387186" y="1998128"/>
              <a:ext cx="9144000" cy="11685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r-TR" sz="7200" b="1" u="sng"/>
                <a:t>IRU-Lehrkraft</a:t>
              </a:r>
              <a:endParaRPr lang="de-DE" sz="7200" b="1" u="sng" dirty="0"/>
            </a:p>
          </p:txBody>
        </p:sp>
        <p:sp>
          <p:nvSpPr>
            <p:cNvPr id="48" name="Sprechblase: oval 47">
              <a:extLst>
                <a:ext uri="{FF2B5EF4-FFF2-40B4-BE49-F238E27FC236}">
                  <a16:creationId xmlns:a16="http://schemas.microsoft.com/office/drawing/2014/main" id="{929D8F77-16BE-4815-984E-755FED86E492}"/>
                </a:ext>
              </a:extLst>
            </p:cNvPr>
            <p:cNvSpPr/>
            <p:nvPr/>
          </p:nvSpPr>
          <p:spPr>
            <a:xfrm>
              <a:off x="2901470" y="229825"/>
              <a:ext cx="2854036" cy="1370518"/>
            </a:xfrm>
            <a:prstGeom prst="wedgeEllipseCallout">
              <a:avLst>
                <a:gd name="adj1" fmla="val -67973"/>
                <a:gd name="adj2" fmla="val 4868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dirty="0" err="1">
                  <a:solidFill>
                    <a:schemeClr val="tx1"/>
                  </a:solidFill>
                </a:rPr>
                <a:t>Wie</a:t>
              </a:r>
              <a:r>
                <a:rPr lang="tr-TR" sz="2400" dirty="0">
                  <a:solidFill>
                    <a:schemeClr val="tx1"/>
                  </a:solidFill>
                </a:rPr>
                <a:t> </a:t>
              </a:r>
              <a:r>
                <a:rPr lang="tr-TR" sz="2400" dirty="0" err="1">
                  <a:solidFill>
                    <a:schemeClr val="tx1"/>
                  </a:solidFill>
                </a:rPr>
                <a:t>werde</a:t>
              </a:r>
              <a:r>
                <a:rPr lang="tr-TR" sz="2400" dirty="0">
                  <a:solidFill>
                    <a:schemeClr val="tx1"/>
                  </a:solidFill>
                </a:rPr>
                <a:t> </a:t>
              </a:r>
              <a:r>
                <a:rPr lang="tr-TR" sz="2400" dirty="0" err="1">
                  <a:solidFill>
                    <a:schemeClr val="tx1"/>
                  </a:solidFill>
                </a:rPr>
                <a:t>ich</a:t>
              </a:r>
              <a:r>
                <a:rPr lang="tr-TR" sz="2400" dirty="0">
                  <a:solidFill>
                    <a:schemeClr val="tx1"/>
                  </a:solidFill>
                </a:rPr>
                <a:t> IRU-</a:t>
              </a:r>
              <a:r>
                <a:rPr lang="tr-TR" sz="2400" dirty="0" err="1">
                  <a:solidFill>
                    <a:schemeClr val="tx1"/>
                  </a:solidFill>
                </a:rPr>
                <a:t>Lehrerin</a:t>
              </a:r>
              <a:r>
                <a:rPr lang="tr-TR" sz="2400" dirty="0">
                  <a:solidFill>
                    <a:schemeClr val="tx1"/>
                  </a:solidFill>
                </a:rPr>
                <a:t>?</a:t>
              </a:r>
              <a:endParaRPr lang="de-DE" sz="2400" dirty="0">
                <a:solidFill>
                  <a:schemeClr val="tx1"/>
                </a:solidFill>
              </a:endParaRPr>
            </a:p>
          </p:txBody>
        </p:sp>
        <p:sp>
          <p:nvSpPr>
            <p:cNvPr id="49" name="Sprechblase: oval 48">
              <a:extLst>
                <a:ext uri="{FF2B5EF4-FFF2-40B4-BE49-F238E27FC236}">
                  <a16:creationId xmlns:a16="http://schemas.microsoft.com/office/drawing/2014/main" id="{CCED60B2-80EC-4BFC-BE80-53004743FB4E}"/>
                </a:ext>
              </a:extLst>
            </p:cNvPr>
            <p:cNvSpPr/>
            <p:nvPr/>
          </p:nvSpPr>
          <p:spPr>
            <a:xfrm flipH="1">
              <a:off x="6913423" y="229825"/>
              <a:ext cx="2854036" cy="1370518"/>
            </a:xfrm>
            <a:prstGeom prst="wedgeEllipseCallout">
              <a:avLst>
                <a:gd name="adj1" fmla="val -52924"/>
                <a:gd name="adj2" fmla="val 8002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dirty="0" err="1">
                  <a:solidFill>
                    <a:schemeClr val="tx1"/>
                  </a:solidFill>
                </a:rPr>
                <a:t>Wie</a:t>
              </a:r>
              <a:r>
                <a:rPr lang="tr-TR" sz="2400" dirty="0">
                  <a:solidFill>
                    <a:schemeClr val="tx1"/>
                  </a:solidFill>
                </a:rPr>
                <a:t> </a:t>
              </a:r>
              <a:r>
                <a:rPr lang="tr-TR" sz="2400" dirty="0" err="1">
                  <a:solidFill>
                    <a:schemeClr val="tx1"/>
                  </a:solidFill>
                </a:rPr>
                <a:t>werde</a:t>
              </a:r>
              <a:r>
                <a:rPr lang="tr-TR" sz="2400" dirty="0">
                  <a:solidFill>
                    <a:schemeClr val="tx1"/>
                  </a:solidFill>
                </a:rPr>
                <a:t> </a:t>
              </a:r>
              <a:r>
                <a:rPr lang="tr-TR" sz="2400" dirty="0" err="1">
                  <a:solidFill>
                    <a:schemeClr val="tx1"/>
                  </a:solidFill>
                </a:rPr>
                <a:t>ich</a:t>
              </a:r>
              <a:r>
                <a:rPr lang="tr-TR" sz="2400" dirty="0">
                  <a:solidFill>
                    <a:schemeClr val="tx1"/>
                  </a:solidFill>
                </a:rPr>
                <a:t> IRU-</a:t>
              </a:r>
              <a:r>
                <a:rPr lang="tr-TR" sz="2400" dirty="0" err="1">
                  <a:solidFill>
                    <a:schemeClr val="tx1"/>
                  </a:solidFill>
                </a:rPr>
                <a:t>Lehrer</a:t>
              </a:r>
              <a:r>
                <a:rPr lang="tr-TR" sz="2400" dirty="0">
                  <a:solidFill>
                    <a:schemeClr val="tx1"/>
                  </a:solidFill>
                </a:rPr>
                <a:t>?</a:t>
              </a:r>
              <a:endParaRPr lang="de-DE" sz="2400" dirty="0">
                <a:solidFill>
                  <a:schemeClr val="tx1"/>
                </a:solidFill>
              </a:endParaRPr>
            </a:p>
          </p:txBody>
        </p:sp>
        <p:pic>
          <p:nvPicPr>
            <p:cNvPr id="50" name="Picture 4" descr="Der Lehrer/Die Lehrerin „Ämterchen“ und „Pöstchen“">
              <a:extLst>
                <a:ext uri="{FF2B5EF4-FFF2-40B4-BE49-F238E27FC236}">
                  <a16:creationId xmlns:a16="http://schemas.microsoft.com/office/drawing/2014/main" id="{AA8EFC4D-8E97-44FC-965D-93F4D95BD4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486688" y="651776"/>
              <a:ext cx="2289676" cy="236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6" descr="Der Lehrer/Die Lehrerin „Ämterchen“ und „Pöstchen“">
              <a:extLst>
                <a:ext uri="{FF2B5EF4-FFF2-40B4-BE49-F238E27FC236}">
                  <a16:creationId xmlns:a16="http://schemas.microsoft.com/office/drawing/2014/main" id="{3C6AE352-2BAC-4668-A07C-C05E193806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636" y="747026"/>
              <a:ext cx="1943100" cy="236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5BB01DED-6240-4797-BDFB-9FBC353ABD23}"/>
                </a:ext>
              </a:extLst>
            </p:cNvPr>
            <p:cNvSpPr/>
            <p:nvPr/>
          </p:nvSpPr>
          <p:spPr>
            <a:xfrm>
              <a:off x="819150" y="4847374"/>
              <a:ext cx="4392000" cy="96981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err="1">
                  <a:solidFill>
                    <a:schemeClr val="tx1"/>
                  </a:solidFill>
                </a:rPr>
                <a:t>Ich</a:t>
              </a:r>
              <a:r>
                <a:rPr lang="tr-TR" sz="2800" b="1" dirty="0">
                  <a:solidFill>
                    <a:schemeClr val="tx1"/>
                  </a:solidFill>
                </a:rPr>
                <a:t> bin </a:t>
              </a:r>
              <a:r>
                <a:rPr lang="tr-TR" sz="2800" b="1" dirty="0" err="1">
                  <a:solidFill>
                    <a:schemeClr val="tx1"/>
                  </a:solidFill>
                </a:rPr>
                <a:t>noch</a:t>
              </a:r>
              <a:r>
                <a:rPr lang="tr-TR" sz="2800" b="1" dirty="0">
                  <a:solidFill>
                    <a:schemeClr val="tx1"/>
                  </a:solidFill>
                </a:rPr>
                <a:t> </a:t>
              </a:r>
              <a:r>
                <a:rPr lang="tr-TR" sz="2800" b="1" dirty="0" err="1">
                  <a:solidFill>
                    <a:schemeClr val="tx1"/>
                  </a:solidFill>
                </a:rPr>
                <a:t>keine</a:t>
              </a:r>
              <a:r>
                <a:rPr lang="tr-TR" sz="2800" b="1" dirty="0">
                  <a:solidFill>
                    <a:schemeClr val="tx1"/>
                  </a:solidFill>
                </a:rPr>
                <a:t> </a:t>
              </a:r>
              <a:r>
                <a:rPr lang="tr-TR" sz="2800" b="1" dirty="0" err="1">
                  <a:solidFill>
                    <a:schemeClr val="tx1"/>
                  </a:solidFill>
                </a:rPr>
                <a:t>Lehrkraft</a:t>
              </a:r>
              <a:r>
                <a:rPr lang="tr-TR" sz="2800" b="1" dirty="0">
                  <a:solidFill>
                    <a:schemeClr val="tx1"/>
                  </a:solidFill>
                </a:rPr>
                <a:t>.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41DB814-6C8B-43AC-8EC0-7AAE67FCB783}"/>
                </a:ext>
              </a:extLst>
            </p:cNvPr>
            <p:cNvSpPr/>
            <p:nvPr/>
          </p:nvSpPr>
          <p:spPr>
            <a:xfrm>
              <a:off x="6774873" y="4847374"/>
              <a:ext cx="4392000" cy="96981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err="1">
                  <a:solidFill>
                    <a:schemeClr val="tx1"/>
                  </a:solidFill>
                </a:rPr>
                <a:t>Ich</a:t>
              </a:r>
              <a:r>
                <a:rPr lang="tr-TR" sz="2800" b="1" dirty="0">
                  <a:solidFill>
                    <a:schemeClr val="tx1"/>
                  </a:solidFill>
                </a:rPr>
                <a:t> bin </a:t>
              </a:r>
              <a:r>
                <a:rPr lang="tr-TR" sz="2800" b="1" dirty="0" err="1">
                  <a:solidFill>
                    <a:schemeClr val="tx1"/>
                  </a:solidFill>
                </a:rPr>
                <a:t>schon</a:t>
              </a:r>
              <a:r>
                <a:rPr lang="tr-TR" sz="2800" b="1" dirty="0">
                  <a:solidFill>
                    <a:schemeClr val="tx1"/>
                  </a:solidFill>
                </a:rPr>
                <a:t> </a:t>
              </a:r>
              <a:r>
                <a:rPr lang="tr-TR" sz="2800" b="1" dirty="0" err="1">
                  <a:solidFill>
                    <a:schemeClr val="tx1"/>
                  </a:solidFill>
                </a:rPr>
                <a:t>eine</a:t>
              </a:r>
              <a:r>
                <a:rPr lang="tr-TR" sz="2800" b="1" dirty="0">
                  <a:solidFill>
                    <a:schemeClr val="tx1"/>
                  </a:solidFill>
                </a:rPr>
                <a:t> </a:t>
              </a:r>
              <a:r>
                <a:rPr lang="tr-TR" sz="2800" b="1" dirty="0" err="1">
                  <a:solidFill>
                    <a:schemeClr val="tx1"/>
                  </a:solidFill>
                </a:rPr>
                <a:t>Lehrkraft</a:t>
              </a:r>
              <a:r>
                <a:rPr lang="tr-TR" sz="2800" b="1" dirty="0">
                  <a:solidFill>
                    <a:schemeClr val="tx1"/>
                  </a:solidFill>
                </a:rPr>
                <a:t>.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Pfeil: nach oben 55">
              <a:extLst>
                <a:ext uri="{FF2B5EF4-FFF2-40B4-BE49-F238E27FC236}">
                  <a16:creationId xmlns:a16="http://schemas.microsoft.com/office/drawing/2014/main" id="{4C51FAE6-50C1-44E4-9F44-EF0E1CD7B1BF}"/>
                </a:ext>
              </a:extLst>
            </p:cNvPr>
            <p:cNvSpPr/>
            <p:nvPr/>
          </p:nvSpPr>
          <p:spPr>
            <a:xfrm rot="12792201">
              <a:off x="4428259" y="3106236"/>
              <a:ext cx="698597" cy="1728000"/>
            </a:xfrm>
            <a:prstGeom prst="upArrow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Pfeil: nach oben 56">
              <a:extLst>
                <a:ext uri="{FF2B5EF4-FFF2-40B4-BE49-F238E27FC236}">
                  <a16:creationId xmlns:a16="http://schemas.microsoft.com/office/drawing/2014/main" id="{6E73A183-9978-4AF4-934A-8A66F3B68E0E}"/>
                </a:ext>
              </a:extLst>
            </p:cNvPr>
            <p:cNvSpPr/>
            <p:nvPr/>
          </p:nvSpPr>
          <p:spPr>
            <a:xfrm rot="8807799" flipH="1">
              <a:off x="6835488" y="3106237"/>
              <a:ext cx="698597" cy="1728000"/>
            </a:xfrm>
            <a:prstGeom prst="upArrow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47325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E0067-1B93-492A-86DC-8C0FCD871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186" y="1998128"/>
            <a:ext cx="9144000" cy="1168545"/>
          </a:xfrm>
        </p:spPr>
        <p:txBody>
          <a:bodyPr>
            <a:normAutofit/>
          </a:bodyPr>
          <a:lstStyle/>
          <a:p>
            <a:r>
              <a:rPr lang="tr-TR" sz="7200" b="1" u="sng" dirty="0"/>
              <a:t>IRU-</a:t>
            </a:r>
            <a:r>
              <a:rPr lang="tr-TR" sz="7200" b="1" u="sng" dirty="0" err="1"/>
              <a:t>Lehrkraft</a:t>
            </a:r>
            <a:endParaRPr lang="de-DE" sz="7200" b="1" u="sng" dirty="0"/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389419FD-8107-4303-BE0C-2EC47013B7E7}"/>
              </a:ext>
            </a:extLst>
          </p:cNvPr>
          <p:cNvSpPr/>
          <p:nvPr/>
        </p:nvSpPr>
        <p:spPr>
          <a:xfrm>
            <a:off x="2901470" y="229825"/>
            <a:ext cx="2854036" cy="1370518"/>
          </a:xfrm>
          <a:prstGeom prst="wedgeEllipseCallout">
            <a:avLst>
              <a:gd name="adj1" fmla="val -67973"/>
              <a:gd name="adj2" fmla="val 4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werde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IRU-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Lehrerin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prechblase: oval 6">
            <a:extLst>
              <a:ext uri="{FF2B5EF4-FFF2-40B4-BE49-F238E27FC236}">
                <a16:creationId xmlns:a16="http://schemas.microsoft.com/office/drawing/2014/main" id="{480766C0-D966-4CF5-A02C-6D5760C6E174}"/>
              </a:ext>
            </a:extLst>
          </p:cNvPr>
          <p:cNvSpPr/>
          <p:nvPr/>
        </p:nvSpPr>
        <p:spPr>
          <a:xfrm flipH="1">
            <a:off x="6913423" y="229825"/>
            <a:ext cx="2854036" cy="1370518"/>
          </a:xfrm>
          <a:prstGeom prst="wedgeEllipseCallout">
            <a:avLst>
              <a:gd name="adj1" fmla="val -52924"/>
              <a:gd name="adj2" fmla="val 800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werde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IRU-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Lehrer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Der Lehrer/Die Lehrerin „Ämterchen“ und „Pöstchen“">
            <a:extLst>
              <a:ext uri="{FF2B5EF4-FFF2-40B4-BE49-F238E27FC236}">
                <a16:creationId xmlns:a16="http://schemas.microsoft.com/office/drawing/2014/main" id="{8F411DF1-F16C-4CC0-8237-E3227AB8E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86688" y="651776"/>
            <a:ext cx="228967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r Lehrer/Die Lehrerin „Ämterchen“ und „Pöstchen“">
            <a:extLst>
              <a:ext uri="{FF2B5EF4-FFF2-40B4-BE49-F238E27FC236}">
                <a16:creationId xmlns:a16="http://schemas.microsoft.com/office/drawing/2014/main" id="{CB20D864-AA30-4540-9848-A2403BEA2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747026"/>
            <a:ext cx="19431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06F959F-93CD-41AC-A3E4-9B5FBBA65821}"/>
              </a:ext>
            </a:extLst>
          </p:cNvPr>
          <p:cNvSpPr/>
          <p:nvPr/>
        </p:nvSpPr>
        <p:spPr>
          <a:xfrm>
            <a:off x="819150" y="4847374"/>
            <a:ext cx="4392000" cy="9698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A54237B-5225-42E5-BBCF-3B39AF3655AE}"/>
              </a:ext>
            </a:extLst>
          </p:cNvPr>
          <p:cNvSpPr/>
          <p:nvPr/>
        </p:nvSpPr>
        <p:spPr>
          <a:xfrm>
            <a:off x="6774873" y="4847374"/>
            <a:ext cx="4392000" cy="9698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bin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schon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eine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Lehrkraft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feil: nach oben 8">
            <a:extLst>
              <a:ext uri="{FF2B5EF4-FFF2-40B4-BE49-F238E27FC236}">
                <a16:creationId xmlns:a16="http://schemas.microsoft.com/office/drawing/2014/main" id="{DDB39F27-C91E-4037-AA7D-C5617B759A43}"/>
              </a:ext>
            </a:extLst>
          </p:cNvPr>
          <p:cNvSpPr/>
          <p:nvPr/>
        </p:nvSpPr>
        <p:spPr>
          <a:xfrm rot="12792201">
            <a:off x="4428259" y="3106236"/>
            <a:ext cx="698597" cy="1728000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Pfeil: nach oben 13">
            <a:extLst>
              <a:ext uri="{FF2B5EF4-FFF2-40B4-BE49-F238E27FC236}">
                <a16:creationId xmlns:a16="http://schemas.microsoft.com/office/drawing/2014/main" id="{088CE198-ED37-44C0-A4F3-0EB55BE64B0F}"/>
              </a:ext>
            </a:extLst>
          </p:cNvPr>
          <p:cNvSpPr/>
          <p:nvPr/>
        </p:nvSpPr>
        <p:spPr>
          <a:xfrm rot="8807799" flipH="1">
            <a:off x="6835488" y="3106237"/>
            <a:ext cx="698597" cy="1728000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b="1" dirty="0">
                <a:solidFill>
                  <a:prstClr val="black"/>
                </a:solidFill>
              </a:rPr>
              <a:t>Ich bin schon eine Lehrkraft.</a:t>
            </a:r>
          </a:p>
        </p:txBody>
      </p:sp>
    </p:spTree>
    <p:extLst>
      <p:ext uri="{BB962C8B-B14F-4D97-AF65-F5344CB8AC3E}">
        <p14:creationId xmlns:p14="http://schemas.microsoft.com/office/powerpoint/2010/main" val="402971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-0.21927 -0.66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64" y="-334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1" animBg="1"/>
      <p:bldP spid="12" grpId="0" animBg="1"/>
      <p:bldP spid="12" grpId="1" animBg="1"/>
      <p:bldP spid="9" grpId="0" animBg="1"/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 bin schon eine Lehrkraft.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57B457A-1329-4472-9AFA-31AF3806B5EC}"/>
              </a:ext>
            </a:extLst>
          </p:cNvPr>
          <p:cNvSpPr/>
          <p:nvPr/>
        </p:nvSpPr>
        <p:spPr>
          <a:xfrm>
            <a:off x="2371165" y="1541200"/>
            <a:ext cx="7449670" cy="136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dirty="0">
                <a:solidFill>
                  <a:prstClr val="black"/>
                </a:solidFill>
                <a:latin typeface="Calibri" panose="020F0502020204030204"/>
              </a:rPr>
              <a:t>Teilnahme</a:t>
            </a:r>
            <a:r>
              <a:rPr lang="tr-TR" sz="28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tr-TR" sz="28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tr-TR" sz="2000" b="1" dirty="0">
                <a:solidFill>
                  <a:prstClr val="black"/>
                </a:solidFill>
                <a:latin typeface="Calibri" panose="020F0502020204030204"/>
              </a:rPr>
              <a:t>an</a:t>
            </a:r>
            <a:endParaRPr lang="tr-TR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Zertifikatskurs</a:t>
            </a:r>
            <a:r>
              <a:rPr kumimoji="0" lang="tr-TR" sz="3200" b="1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/ </a:t>
            </a:r>
            <a:r>
              <a:rPr kumimoji="0" lang="de-DE" sz="3200" b="1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Qualifikationsmaß</a:t>
            </a:r>
            <a:r>
              <a:rPr kumimoji="0" lang="tr-TR" sz="3200" b="1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nahme</a:t>
            </a:r>
            <a:endParaRPr kumimoji="0" lang="de-DE" sz="32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4353063-79E5-440F-A51B-4D054F0EE5C6}"/>
              </a:ext>
            </a:extLst>
          </p:cNvPr>
          <p:cNvSpPr/>
          <p:nvPr/>
        </p:nvSpPr>
        <p:spPr>
          <a:xfrm>
            <a:off x="2371165" y="3260554"/>
            <a:ext cx="7449670" cy="219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marR="0" lvl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82888" algn="l"/>
                <a:tab pos="3590925" algn="l"/>
              </a:tabLst>
              <a:defRPr/>
            </a:pPr>
            <a:r>
              <a:rPr lang="tr-TR" sz="2400" b="1" dirty="0" err="1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Grundschule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	</a:t>
            </a:r>
            <a:r>
              <a:rPr lang="tr-TR" sz="2000" b="1" dirty="0" err="1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Dauer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: 	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1x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wöchentlich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für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 1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  <a:latin typeface="Calibri" panose="020F0502020204030204"/>
              </a:rPr>
              <a:t>Halbjahr</a:t>
            </a:r>
            <a:endParaRPr lang="tr-TR" sz="2000" dirty="0">
              <a:solidFill>
                <a:prstClr val="black">
                  <a:alpha val="99000"/>
                </a:prstClr>
              </a:solidFill>
              <a:latin typeface="Calibri" panose="020F0502020204030204"/>
            </a:endParaRPr>
          </a:p>
          <a:p>
            <a:pPr marL="174625">
              <a:tabLst>
                <a:tab pos="2782888" algn="l"/>
                <a:tab pos="3590925" algn="l"/>
              </a:tabLst>
            </a:pPr>
            <a:r>
              <a:rPr lang="tr-TR" sz="2400" b="1" dirty="0">
                <a:solidFill>
                  <a:prstClr val="black">
                    <a:alpha val="99000"/>
                  </a:prstClr>
                </a:solidFill>
              </a:rPr>
              <a:t>Sek. I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</a:rPr>
              <a:t>	</a:t>
            </a:r>
            <a:r>
              <a:rPr lang="tr-TR" sz="2000" b="1" dirty="0" err="1">
                <a:solidFill>
                  <a:prstClr val="black">
                    <a:alpha val="99000"/>
                  </a:prstClr>
                </a:solidFill>
              </a:rPr>
              <a:t>Dauer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</a:rPr>
              <a:t>: 	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1x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wöchentlich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für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1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Schuljahr</a:t>
            </a:r>
            <a:endParaRPr lang="tr-TR" sz="2000" dirty="0">
              <a:solidFill>
                <a:prstClr val="black">
                  <a:alpha val="99000"/>
                </a:prstClr>
              </a:solidFill>
            </a:endParaRPr>
          </a:p>
          <a:p>
            <a:pPr marL="174625">
              <a:tabLst>
                <a:tab pos="2782888" algn="l"/>
                <a:tab pos="3590925" algn="l"/>
              </a:tabLst>
            </a:pPr>
            <a:r>
              <a:rPr lang="tr-TR" sz="2400" b="1" dirty="0">
                <a:solidFill>
                  <a:prstClr val="black">
                    <a:alpha val="99000"/>
                  </a:prstClr>
                </a:solidFill>
              </a:rPr>
              <a:t>Sek. II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</a:rPr>
              <a:t>	</a:t>
            </a:r>
            <a:r>
              <a:rPr lang="tr-TR" sz="2000" b="1" dirty="0" err="1">
                <a:solidFill>
                  <a:prstClr val="black">
                    <a:alpha val="99000"/>
                  </a:prstClr>
                </a:solidFill>
              </a:rPr>
              <a:t>Dauer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</a:rPr>
              <a:t>: 	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1x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wöchentlich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für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2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Schuljahre</a:t>
            </a:r>
            <a:endParaRPr lang="tr-TR" sz="2000" dirty="0">
              <a:solidFill>
                <a:prstClr val="black">
                  <a:alpha val="99000"/>
                </a:prstClr>
              </a:solidFill>
            </a:endParaRPr>
          </a:p>
          <a:p>
            <a:pPr marL="174625">
              <a:tabLst>
                <a:tab pos="2782888" algn="l"/>
                <a:tab pos="3590925" algn="l"/>
              </a:tabLst>
            </a:pP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		2x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wöchentlich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für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1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Schuljahr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</a:p>
          <a:p>
            <a:pPr marL="174625" lvl="0">
              <a:tabLst>
                <a:tab pos="2782888" algn="l"/>
                <a:tab pos="3590925" algn="l"/>
              </a:tabLst>
            </a:pPr>
            <a:r>
              <a:rPr lang="tr-TR" sz="2400" b="1" dirty="0" err="1">
                <a:solidFill>
                  <a:prstClr val="black">
                    <a:alpha val="99000"/>
                  </a:prstClr>
                </a:solidFill>
              </a:rPr>
              <a:t>Berufskolleg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</a:rPr>
              <a:t>	</a:t>
            </a:r>
            <a:r>
              <a:rPr lang="tr-TR" sz="2000" b="1" dirty="0" err="1">
                <a:solidFill>
                  <a:prstClr val="black">
                    <a:alpha val="99000"/>
                  </a:prstClr>
                </a:solidFill>
              </a:rPr>
              <a:t>Dauer</a:t>
            </a:r>
            <a:r>
              <a:rPr lang="tr-TR" sz="2000" b="1" dirty="0">
                <a:solidFill>
                  <a:prstClr val="black">
                    <a:alpha val="99000"/>
                  </a:prstClr>
                </a:solidFill>
              </a:rPr>
              <a:t>: 	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1x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wöchentlich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für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2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Schuljahre</a:t>
            </a:r>
            <a:endParaRPr lang="tr-TR" sz="2000" dirty="0">
              <a:solidFill>
                <a:prstClr val="black">
                  <a:alpha val="99000"/>
                </a:prstClr>
              </a:solidFill>
            </a:endParaRPr>
          </a:p>
          <a:p>
            <a:pPr marL="174625" lvl="0">
              <a:tabLst>
                <a:tab pos="2782888" algn="l"/>
                <a:tab pos="3590925" algn="l"/>
              </a:tabLst>
            </a:pP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		2x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wöchentlich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für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1 </a:t>
            </a:r>
            <a:r>
              <a:rPr lang="tr-TR" sz="2000" dirty="0" err="1">
                <a:solidFill>
                  <a:prstClr val="black">
                    <a:alpha val="99000"/>
                  </a:prstClr>
                </a:solidFill>
              </a:rPr>
              <a:t>Schuljahr</a:t>
            </a:r>
            <a:r>
              <a:rPr lang="tr-TR" sz="2000" dirty="0">
                <a:solidFill>
                  <a:prstClr val="black">
                    <a:alpha val="99000"/>
                  </a:prstClr>
                </a:solidFill>
              </a:rPr>
              <a:t> </a:t>
            </a:r>
          </a:p>
          <a:p>
            <a:pPr marL="174625">
              <a:tabLst>
                <a:tab pos="2782888" algn="l"/>
              </a:tabLst>
            </a:pPr>
            <a:endParaRPr lang="de-DE" sz="2000" dirty="0">
              <a:solidFill>
                <a:prstClr val="black">
                  <a:alpha val="99000"/>
                </a:prstClr>
              </a:solidFill>
            </a:endParaRPr>
          </a:p>
          <a:p>
            <a:pPr marL="174625">
              <a:tabLst>
                <a:tab pos="2782888" algn="l"/>
              </a:tabLst>
            </a:pPr>
            <a:endParaRPr lang="de-DE" sz="2000" dirty="0">
              <a:solidFill>
                <a:prstClr val="black">
                  <a:alpha val="99000"/>
                </a:prstClr>
              </a:solidFill>
            </a:endParaRPr>
          </a:p>
          <a:p>
            <a:pPr marL="174625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82888" algn="l"/>
              </a:tabLst>
              <a:defRPr/>
            </a:pPr>
            <a:endParaRPr kumimoji="0" lang="de-DE" sz="2000" i="0" u="none" strike="noStrike" kern="1200" cap="none" spc="0" normalizeH="0" baseline="0" dirty="0">
              <a:ln>
                <a:noFill/>
              </a:ln>
              <a:solidFill>
                <a:prstClr val="black">
                  <a:alpha val="99000"/>
                </a:prst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3B997A4-0B8D-4CB0-A6AC-201B6294F875}"/>
              </a:ext>
            </a:extLst>
          </p:cNvPr>
          <p:cNvSpPr/>
          <p:nvPr/>
        </p:nvSpPr>
        <p:spPr>
          <a:xfrm>
            <a:off x="2371165" y="5807908"/>
            <a:ext cx="7449670" cy="5192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Zertifikat</a:t>
            </a:r>
            <a:endParaRPr kumimoji="0" lang="de-DE" sz="32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Pfeil: Fünfeck 17">
            <a:extLst>
              <a:ext uri="{FF2B5EF4-FFF2-40B4-BE49-F238E27FC236}">
                <a16:creationId xmlns:a16="http://schemas.microsoft.com/office/drawing/2014/main" id="{29B44DB2-98C7-42FD-BE76-4B483E646351}"/>
              </a:ext>
            </a:extLst>
          </p:cNvPr>
          <p:cNvSpPr/>
          <p:nvPr/>
        </p:nvSpPr>
        <p:spPr>
          <a:xfrm rot="5400000">
            <a:off x="5934000" y="2279200"/>
            <a:ext cx="324000" cy="1584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Fünfeck 18">
            <a:extLst>
              <a:ext uri="{FF2B5EF4-FFF2-40B4-BE49-F238E27FC236}">
                <a16:creationId xmlns:a16="http://schemas.microsoft.com/office/drawing/2014/main" id="{5D666839-A7DD-41AD-BD42-C174D141B6D3}"/>
              </a:ext>
            </a:extLst>
          </p:cNvPr>
          <p:cNvSpPr/>
          <p:nvPr/>
        </p:nvSpPr>
        <p:spPr>
          <a:xfrm rot="5400000">
            <a:off x="5934000" y="4826554"/>
            <a:ext cx="324000" cy="1584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3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F09B95F-1BA0-43D9-8B99-CCB02BBD1003}"/>
              </a:ext>
            </a:extLst>
          </p:cNvPr>
          <p:cNvSpPr txBox="1"/>
          <p:nvPr/>
        </p:nvSpPr>
        <p:spPr>
          <a:xfrm>
            <a:off x="152400" y="6359237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Emine Yiğit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755F74-2AF8-42D3-B4E7-EEB8C4D5A3CC}"/>
              </a:ext>
            </a:extLst>
          </p:cNvPr>
          <p:cNvSpPr/>
          <p:nvPr/>
        </p:nvSpPr>
        <p:spPr>
          <a:xfrm>
            <a:off x="2656923" y="360632"/>
            <a:ext cx="6865989" cy="81098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 bin schon eine Lehrkraft.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3CC1C35-0CDF-4A13-859C-EA92CB76D32A}"/>
              </a:ext>
            </a:extLst>
          </p:cNvPr>
          <p:cNvGrpSpPr/>
          <p:nvPr/>
        </p:nvGrpSpPr>
        <p:grpSpPr>
          <a:xfrm>
            <a:off x="2371165" y="1541200"/>
            <a:ext cx="7449670" cy="4785930"/>
            <a:chOff x="2371165" y="1541200"/>
            <a:chExt cx="7449670" cy="4785930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57B457A-1329-4472-9AFA-31AF3806B5EC}"/>
                </a:ext>
              </a:extLst>
            </p:cNvPr>
            <p:cNvSpPr/>
            <p:nvPr/>
          </p:nvSpPr>
          <p:spPr>
            <a:xfrm>
              <a:off x="2371165" y="1541200"/>
              <a:ext cx="7449670" cy="136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Teilnahme</a:t>
              </a:r>
              <a:r>
                <a:rPr kumimoji="0" lang="tr-TR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br>
                <a:rPr kumimoji="0" lang="tr-TR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</a:t>
              </a:r>
              <a:endPara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Zertifikatskurs</a:t>
              </a:r>
              <a:r>
                <a:rPr kumimoji="0" lang="tr-TR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/ </a:t>
              </a:r>
              <a:r>
                <a:rPr kumimoji="0" lang="de-DE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Qualifikationsmaß</a:t>
              </a:r>
              <a:r>
                <a:rPr kumimoji="0" lang="tr-TR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nahme</a:t>
              </a:r>
              <a:endPara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D4353063-79E5-440F-A51B-4D054F0EE5C6}"/>
                </a:ext>
              </a:extLst>
            </p:cNvPr>
            <p:cNvSpPr/>
            <p:nvPr/>
          </p:nvSpPr>
          <p:spPr>
            <a:xfrm>
              <a:off x="2371165" y="3260554"/>
              <a:ext cx="7449670" cy="21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  <a:tab pos="3590925" algn="l"/>
                </a:tabLst>
                <a:defRPr/>
              </a:pPr>
              <a:r>
                <a:rPr kumimoji="0" lang="tr-TR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Grundschule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</a:t>
              </a: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Dauer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	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1x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wöchentlich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Halbjahr</a:t>
              </a:r>
              <a:endPara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  <a:tab pos="3590925" algn="l"/>
                </a:tabLst>
                <a:defRPr/>
              </a:pPr>
              <a:r>
                <a:rPr kumimoji="0" lang="tr-T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Sek. I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</a:t>
              </a: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Dauer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	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1x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wöchentlich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Schuljahr</a:t>
              </a:r>
              <a:endPara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  <a:tab pos="3590925" algn="l"/>
                </a:tabLst>
                <a:defRPr/>
              </a:pPr>
              <a:r>
                <a:rPr kumimoji="0" lang="tr-T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Sek. II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</a:t>
              </a: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Dauer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	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1x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wöchentlich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2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Schuljahre</a:t>
              </a:r>
              <a:endPara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  <a:tab pos="3590925" algn="l"/>
                </a:tabLst>
                <a:defRPr/>
              </a:pP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	2x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wöchentlich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Schuljahr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  <a:tab pos="3590925" algn="l"/>
                </a:tabLst>
                <a:defRPr/>
              </a:pPr>
              <a:r>
                <a:rPr kumimoji="0" lang="tr-TR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Berufskolleg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</a:t>
              </a:r>
              <a:r>
                <a:rPr kumimoji="0" lang="tr-TR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Dauer</a:t>
              </a:r>
              <a:r>
                <a: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	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1x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wöchentlich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2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Schuljahre</a:t>
              </a:r>
              <a:endPara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  <a:tab pos="3590925" algn="l"/>
                </a:tabLst>
                <a:defRPr/>
              </a:pP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	2x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wöchentlich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für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 </a:t>
              </a:r>
              <a:r>
                <a:rPr kumimoji="0" lang="tr-TR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Schuljahr</a:t>
              </a:r>
              <a:r>
                <a:rPr kumimoji="0" lang="tr-T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</a:tabLst>
                <a:defRPr/>
              </a:pP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</a:tabLst>
                <a:defRPr/>
              </a:pP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82888" algn="l"/>
                </a:tabLst>
                <a:defRPr/>
              </a:pPr>
              <a:endPara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99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03B997A4-0B8D-4CB0-A6AC-201B6294F875}"/>
                </a:ext>
              </a:extLst>
            </p:cNvPr>
            <p:cNvSpPr/>
            <p:nvPr/>
          </p:nvSpPr>
          <p:spPr>
            <a:xfrm>
              <a:off x="2371165" y="5807908"/>
              <a:ext cx="7449670" cy="51922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Zertifikat</a:t>
              </a:r>
              <a:endPara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feil: Fünfeck 17">
              <a:extLst>
                <a:ext uri="{FF2B5EF4-FFF2-40B4-BE49-F238E27FC236}">
                  <a16:creationId xmlns:a16="http://schemas.microsoft.com/office/drawing/2014/main" id="{29B44DB2-98C7-42FD-BE76-4B483E646351}"/>
                </a:ext>
              </a:extLst>
            </p:cNvPr>
            <p:cNvSpPr/>
            <p:nvPr/>
          </p:nvSpPr>
          <p:spPr>
            <a:xfrm rot="5400000">
              <a:off x="5934000" y="2279200"/>
              <a:ext cx="324000" cy="1584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feil: Fünfeck 18">
              <a:extLst>
                <a:ext uri="{FF2B5EF4-FFF2-40B4-BE49-F238E27FC236}">
                  <a16:creationId xmlns:a16="http://schemas.microsoft.com/office/drawing/2014/main" id="{5D666839-A7DD-41AD-BD42-C174D141B6D3}"/>
                </a:ext>
              </a:extLst>
            </p:cNvPr>
            <p:cNvSpPr/>
            <p:nvPr/>
          </p:nvSpPr>
          <p:spPr>
            <a:xfrm rot="5400000">
              <a:off x="5934000" y="4826554"/>
              <a:ext cx="324000" cy="1584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660F3A20-27B8-4C5A-8DAD-6157D3F4D39C}"/>
              </a:ext>
            </a:extLst>
          </p:cNvPr>
          <p:cNvGrpSpPr/>
          <p:nvPr/>
        </p:nvGrpSpPr>
        <p:grpSpPr>
          <a:xfrm>
            <a:off x="941295" y="1491067"/>
            <a:ext cx="6300000" cy="4127487"/>
            <a:chOff x="2259106" y="1431363"/>
            <a:chExt cx="6300000" cy="4127487"/>
          </a:xfrm>
        </p:grpSpPr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200527E4-CCF0-4B1E-AD6A-0EBEEE5DC817}"/>
                </a:ext>
              </a:extLst>
            </p:cNvPr>
            <p:cNvSpPr/>
            <p:nvPr/>
          </p:nvSpPr>
          <p:spPr>
            <a:xfrm>
              <a:off x="2259106" y="1431363"/>
              <a:ext cx="6300000" cy="4127487"/>
            </a:xfrm>
            <a:prstGeom prst="roundRect">
              <a:avLst>
                <a:gd name="adj" fmla="val 2478"/>
              </a:avLst>
            </a:prstGeom>
            <a:solidFill>
              <a:srgbClr val="70AD47">
                <a:alpha val="50196"/>
              </a:srgbClr>
            </a:solidFill>
            <a:ln w="28575">
              <a:solidFill>
                <a:srgbClr val="70AD47"/>
              </a:solidFill>
            </a:ln>
            <a:effectLst>
              <a:outerShdw blurRad="127000" dist="38100" dir="2700000" algn="tl" rotWithShape="0">
                <a:schemeClr val="tx1">
                  <a:alpha val="6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57F58D4D-6456-4D26-B9C9-3B6BEB4F1D2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71165" y="1541201"/>
              <a:ext cx="6048000" cy="3885435"/>
              <a:chOff x="2371165" y="1541200"/>
              <a:chExt cx="7449670" cy="4785930"/>
            </a:xfrm>
            <a:solidFill>
              <a:schemeClr val="bg1"/>
            </a:solidFill>
          </p:grpSpPr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BB93E6A1-E95B-482D-8C30-5CC5767A2A8E}"/>
                  </a:ext>
                </a:extLst>
              </p:cNvPr>
              <p:cNvSpPr/>
              <p:nvPr/>
            </p:nvSpPr>
            <p:spPr>
              <a:xfrm>
                <a:off x="2371165" y="1541200"/>
                <a:ext cx="7449670" cy="1368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Teilnahme</a:t>
                </a:r>
                <a:r>
                  <a: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br>
                  <a:rPr kumimoji="0" lang="tr-TR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</a:t>
                </a:r>
                <a:endParaRPr kumimoji="0" lang="tr-T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Zertifikatskurs</a:t>
                </a:r>
                <a:r>
                  <a:rPr kumimoji="0" lang="tr-TR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/ </a:t>
                </a:r>
                <a:r>
                  <a:rPr kumimoji="0" lang="de-DE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Qualifikationsmaß</a:t>
                </a:r>
                <a:r>
                  <a:rPr kumimoji="0" lang="tr-TR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nahme</a:t>
                </a:r>
                <a:endPara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ECB3B079-56F5-45B4-B86C-8A23BF9DB901}"/>
                  </a:ext>
                </a:extLst>
              </p:cNvPr>
              <p:cNvSpPr/>
              <p:nvPr/>
            </p:nvSpPr>
            <p:spPr>
              <a:xfrm>
                <a:off x="2371165" y="3260554"/>
                <a:ext cx="7449670" cy="219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74625"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Grundschule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Halbjahr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Sek. I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Sek. II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Schuljahre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2x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174625"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Berufskolleg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tr-TR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Dauer</a:t>
                </a:r>
                <a:r>
                  <a:rPr kumimoji="0" lang="tr-TR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	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Schuljahre</a:t>
                </a:r>
                <a:endParaRPr kumimoji="0" lang="tr-T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151063" algn="l"/>
                    <a:tab pos="3052763" algn="l"/>
                  </a:tabLst>
                  <a:defRPr/>
                </a:pP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2x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wöchentlich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für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:r>
                  <a:rPr kumimoji="0" lang="tr-TR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Schuljahr</a:t>
                </a:r>
                <a:r>
                  <a:rPr kumimoji="0" lang="tr-T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alpha val="99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782888" algn="l"/>
                  </a:tabLst>
                  <a:defRPr/>
                </a:pPr>
                <a:endPara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782888" algn="l"/>
                  </a:tabLst>
                  <a:defRPr/>
                </a:pPr>
                <a:endPara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46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782888" algn="l"/>
                  </a:tabLst>
                  <a:defRPr/>
                </a:pPr>
                <a:endPara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alpha val="99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EC35F57A-AFBA-46E5-971E-BB418B18CAA4}"/>
                  </a:ext>
                </a:extLst>
              </p:cNvPr>
              <p:cNvSpPr/>
              <p:nvPr/>
            </p:nvSpPr>
            <p:spPr>
              <a:xfrm>
                <a:off x="2371165" y="5807908"/>
                <a:ext cx="7449670" cy="51922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Zertifikat</a:t>
                </a:r>
                <a:endPara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Pfeil: Fünfeck 22">
                <a:extLst>
                  <a:ext uri="{FF2B5EF4-FFF2-40B4-BE49-F238E27FC236}">
                    <a16:creationId xmlns:a16="http://schemas.microsoft.com/office/drawing/2014/main" id="{555569E3-B305-428A-8834-B94FF050F184}"/>
                  </a:ext>
                </a:extLst>
              </p:cNvPr>
              <p:cNvSpPr/>
              <p:nvPr/>
            </p:nvSpPr>
            <p:spPr>
              <a:xfrm rot="5400000">
                <a:off x="5934000" y="2279200"/>
                <a:ext cx="324000" cy="1584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Pfeil: Fünfeck 23">
                <a:extLst>
                  <a:ext uri="{FF2B5EF4-FFF2-40B4-BE49-F238E27FC236}">
                    <a16:creationId xmlns:a16="http://schemas.microsoft.com/office/drawing/2014/main" id="{B6D62F29-1B8C-4994-8519-3AEA9358AC4E}"/>
                  </a:ext>
                </a:extLst>
              </p:cNvPr>
              <p:cNvSpPr/>
              <p:nvPr/>
            </p:nvSpPr>
            <p:spPr>
              <a:xfrm rot="5400000">
                <a:off x="5934000" y="4826554"/>
                <a:ext cx="324000" cy="1584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537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 -0.0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3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Breitbild</PresentationFormat>
  <Paragraphs>204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IRU-Lehrkraft</vt:lpstr>
      <vt:lpstr>IRU-Lehrkraft</vt:lpstr>
      <vt:lpstr>PowerPoint-Präsentation</vt:lpstr>
      <vt:lpstr>PowerPoint-Präsentation</vt:lpstr>
      <vt:lpstr>PowerPoint-Präsentation</vt:lpstr>
      <vt:lpstr>PowerPoint-Präsentation</vt:lpstr>
      <vt:lpstr>IRU-Lehrkraft</vt:lpstr>
      <vt:lpstr>PowerPoint-Präsentation</vt:lpstr>
      <vt:lpstr>PowerPoint-Präsentation</vt:lpstr>
      <vt:lpstr>PowerPoint-Präsentation</vt:lpstr>
      <vt:lpstr>IRU-Lehrkraft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IRU-Lehrkraft</dc:title>
  <dc:creator>PC</dc:creator>
  <cp:lastModifiedBy>PC</cp:lastModifiedBy>
  <cp:revision>34</cp:revision>
  <dcterms:created xsi:type="dcterms:W3CDTF">2021-03-03T17:31:04Z</dcterms:created>
  <dcterms:modified xsi:type="dcterms:W3CDTF">2021-10-21T22:42:38Z</dcterms:modified>
</cp:coreProperties>
</file>